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hreadedComments/threadedComment1.xml" ContentType="application/vnd.ms-excel.threadedcomments+xml"/>
  <Override PartName="/xl/comments2.xml" ContentType="application/vnd.openxmlformats-officedocument.spreadsheetml.comments+xml"/>
  <Override PartName="/xl/comments3.xml" ContentType="application/vnd.openxmlformats-officedocument.spreadsheetml.comments+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4931"/>
  <workbookPr defaultThemeVersion="124226"/>
  <mc:AlternateContent xmlns:mc="http://schemas.openxmlformats.org/markup-compatibility/2006">
    <mc:Choice Requires="x15">
      <x15ac:absPath xmlns:x15ac="http://schemas.microsoft.com/office/spreadsheetml/2010/11/ac" url="https://ucla-my.sharepoint.com/personal/kcadle_ucla_edu/Documents/Added 082621/"/>
    </mc:Choice>
  </mc:AlternateContent>
  <xr:revisionPtr revIDLastSave="7" documentId="8_{C7C711F3-A057-4A19-BA23-AEC1E1DF7474}" xr6:coauthVersionLast="47" xr6:coauthVersionMax="47" xr10:uidLastSave="{00B5E8FA-403F-4F7D-B7A2-49275E60CDA8}"/>
  <bookViews>
    <workbookView xWindow="-110" yWindow="-110" windowWidth="19420" windowHeight="10420" activeTab="3" xr2:uid="{00000000-000D-0000-FFFF-FFFF00000000}"/>
  </bookViews>
  <sheets>
    <sheet name="Field Definitions" sheetId="3" r:id="rId1"/>
    <sheet name="SCT_Unrestricted" sheetId="16" r:id="rId2"/>
    <sheet name="SCT_Restricted" sheetId="8" r:id="rId3"/>
    <sheet name="SCT_Salary Cap_MCOP" sheetId="10" r:id="rId4"/>
  </sheets>
  <definedNames>
    <definedName name="_xlnm._FilterDatabase" localSheetId="2" hidden="1">SCT_Restricted!$A$1:$AG$1</definedName>
    <definedName name="_xlnm._FilterDatabase" localSheetId="3" hidden="1">'SCT_Salary Cap_MCOP'!$A$1:$AG$1</definedName>
    <definedName name="_xlnm._FilterDatabase" localSheetId="1" hidden="1">SCT_Unrestricted!$A$1:$AG$51</definedName>
    <definedName name="_xlnm.Print_Area" localSheetId="0">'Field Definitions'!$A$1:$B$11</definedName>
    <definedName name="_xlnm.Print_Area" localSheetId="2">SCT_Restricted!$A$2:$F$29</definedName>
    <definedName name="_xlnm.Print_Area" localSheetId="3">'SCT_Salary Cap_MCOP'!$A$1:$F$10</definedName>
    <definedName name="_xlnm.Print_Area" localSheetId="1">SCT_Unrestricted!$A$1:$F$52</definedName>
    <definedName name="_xlnm.Print_Titles" localSheetId="2">SCT_Restricted!$1:$1</definedName>
    <definedName name="_xlnm.Print_Titles" localSheetId="3">'SCT_Salary Cap_MCOP'!$1:$1</definedName>
    <definedName name="_xlnm.Print_Titles" localSheetId="1">SCT_Unrestricted!$1:$1</definedName>
  </definedNames>
  <calcPr calcId="162913" concurrentCalc="0"/>
</workbook>
</file>

<file path=xl/comments1.xml><?xml version="1.0" encoding="utf-8"?>
<comments xmlns="http://schemas.openxmlformats.org/spreadsheetml/2006/main" xmlns:mc="http://schemas.openxmlformats.org/markup-compatibility/2006" xmlns:xr="http://schemas.microsoft.com/office/spreadsheetml/2014/revision" mc:Ignorable="xr">
  <authors>
    <author>eze3</author>
    <author>tc={21199836-3585-4738-9B34-2F26D96C955C}</author>
    <author>tc={C0FECA65-B9FD-41D4-A06E-A19D85360919}</author>
  </authors>
  <commentList>
    <comment ref="A1" authorId="0" shapeId="0" xr:uid="{00000000-0006-0000-0100-000001000000}">
      <text>
        <r>
          <rPr>
            <b/>
            <sz val="8"/>
            <color indexed="81"/>
            <rFont val="Tahoma"/>
            <family val="2"/>
          </rPr>
          <t>• ID</t>
        </r>
        <r>
          <rPr>
            <sz val="8"/>
            <color indexed="81"/>
            <rFont val="Tahoma"/>
            <family val="2"/>
          </rPr>
          <t>:  A unique ID number used to identify the requirement in the requirement traceability log.</t>
        </r>
      </text>
    </comment>
    <comment ref="E1" authorId="0" shapeId="0" xr:uid="{00000000-0006-0000-0100-000002000000}">
      <text>
        <r>
          <rPr>
            <b/>
            <sz val="8"/>
            <color indexed="81"/>
            <rFont val="Tahoma"/>
            <family val="2"/>
          </rPr>
          <t>• Functional Requirement</t>
        </r>
        <r>
          <rPr>
            <sz val="8"/>
            <color indexed="81"/>
            <rFont val="Tahoma"/>
            <family val="2"/>
          </rPr>
          <t>:  This column should be populated with a description of the functional requirement.</t>
        </r>
      </text>
    </comment>
    <comment ref="E7" authorId="1" shapeId="0" xr:uid="{00000000-0006-0000-0100-000003000000}">
      <text>
        <t>[Threaded comment]
Your version of Excel allows you to read this threaded comment; however, any edits to it will get removed if the file is opened in a newer version of Excel. Learn more: https://go.microsoft.com/fwlink/?linkid=870924
Comment:
    Yes in addition for user to select each individual search result row, there will be a check box to select and deselect all transactions.</t>
      </text>
    </comment>
    <comment ref="E41" authorId="2" shapeId="0" xr:uid="{00000000-0006-0000-0100-000004000000}">
      <text>
        <t xml:space="preserve">[Threaded comment]
Your version of Excel allows you to read this threaded comment; however, any edits to it will get removed if the file is opened in a newer version of Excel. Learn more: https://go.microsoft.com/fwlink/?linkid=870924
Comment:
    Req. 31 captures the same. </t>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eze3</author>
  </authors>
  <commentList>
    <comment ref="A1" authorId="0" shapeId="0" xr:uid="{00000000-0006-0000-0200-000001000000}">
      <text>
        <r>
          <rPr>
            <b/>
            <sz val="8"/>
            <color indexed="81"/>
            <rFont val="Tahoma"/>
            <family val="2"/>
          </rPr>
          <t>• ID</t>
        </r>
        <r>
          <rPr>
            <sz val="8"/>
            <color indexed="81"/>
            <rFont val="Tahoma"/>
            <family val="2"/>
          </rPr>
          <t>:  A unique ID number used to identify the requirement in the requirement traceability log.</t>
        </r>
      </text>
    </comment>
    <comment ref="E1" authorId="0" shapeId="0" xr:uid="{00000000-0006-0000-0200-000002000000}">
      <text>
        <r>
          <rPr>
            <b/>
            <sz val="8"/>
            <color indexed="81"/>
            <rFont val="Tahoma"/>
            <family val="2"/>
          </rPr>
          <t>• Functional Requirement</t>
        </r>
        <r>
          <rPr>
            <sz val="8"/>
            <color indexed="81"/>
            <rFont val="Tahoma"/>
            <family val="2"/>
          </rPr>
          <t>:  This column should be populated with a description of the functional requirement.</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eze3</author>
  </authors>
  <commentList>
    <comment ref="A1" authorId="0" shapeId="0" xr:uid="{00000000-0006-0000-0300-000001000000}">
      <text>
        <r>
          <rPr>
            <b/>
            <sz val="8"/>
            <color indexed="81"/>
            <rFont val="Tahoma"/>
            <family val="2"/>
          </rPr>
          <t>• ID</t>
        </r>
        <r>
          <rPr>
            <sz val="8"/>
            <color indexed="81"/>
            <rFont val="Tahoma"/>
            <family val="2"/>
          </rPr>
          <t>:  A unique ID number used to identify the requirement in the requirement traceability log.</t>
        </r>
      </text>
    </comment>
    <comment ref="E1" authorId="0" shapeId="0" xr:uid="{00000000-0006-0000-0300-000002000000}">
      <text>
        <r>
          <rPr>
            <b/>
            <sz val="8"/>
            <color indexed="81"/>
            <rFont val="Tahoma"/>
            <family val="2"/>
          </rPr>
          <t>• Functional Requirement</t>
        </r>
        <r>
          <rPr>
            <sz val="8"/>
            <color indexed="81"/>
            <rFont val="Tahoma"/>
            <family val="2"/>
          </rPr>
          <t>:  This column should be populated with a description of the functional requirement.</t>
        </r>
      </text>
    </comment>
  </commentList>
</comments>
</file>

<file path=xl/sharedStrings.xml><?xml version="1.0" encoding="utf-8"?>
<sst xmlns="http://schemas.openxmlformats.org/spreadsheetml/2006/main" count="432" uniqueCount="206">
  <si>
    <t>This spreadsheet list all Functional Requirements gathered to-date of the SCT Redesign Project.</t>
  </si>
  <si>
    <t>For each issue identified, it has the following attributes:</t>
  </si>
  <si>
    <t>1</t>
  </si>
  <si>
    <r>
      <t>ID</t>
    </r>
    <r>
      <rPr>
        <sz val="10"/>
        <rFont val="Calibri"/>
        <family val="2"/>
        <scheme val="minor"/>
      </rPr>
      <t>: A unique ID number used to identify the traceability item in the requirements traceability matrix.</t>
    </r>
  </si>
  <si>
    <t>2</t>
  </si>
  <si>
    <t>3</t>
  </si>
  <si>
    <t>4</t>
  </si>
  <si>
    <t>5</t>
  </si>
  <si>
    <r>
      <rPr>
        <b/>
        <sz val="10"/>
        <color rgb="FF0000FF"/>
        <rFont val="Calibri"/>
        <family val="2"/>
        <scheme val="minor"/>
      </rPr>
      <t>Requirement Description</t>
    </r>
    <r>
      <rPr>
        <sz val="10"/>
        <rFont val="Calibri"/>
        <family val="2"/>
        <scheme val="minor"/>
      </rPr>
      <t>: This column should be populated with a description of the functional requirement.</t>
    </r>
  </si>
  <si>
    <r>
      <t>Gap Type (Optional)</t>
    </r>
    <r>
      <rPr>
        <sz val="10"/>
        <rFont val="Calibri"/>
        <family val="2"/>
        <scheme val="minor"/>
      </rPr>
      <t>: Type of Gap the requirement intents to meet.</t>
    </r>
  </si>
  <si>
    <r>
      <t>Component(s):</t>
    </r>
    <r>
      <rPr>
        <sz val="10"/>
        <rFont val="Calibri"/>
        <family val="2"/>
        <scheme val="minor"/>
      </rPr>
      <t xml:space="preserve"> This column should be populated with a description of the high level SCT system component(s) (type) for this functional requirement.</t>
    </r>
  </si>
  <si>
    <r>
      <t>Component:</t>
    </r>
    <r>
      <rPr>
        <b/>
        <sz val="10"/>
        <rFont val="Calibri"/>
        <family val="2"/>
        <scheme val="minor"/>
      </rPr>
      <t>Unrestricted Funds :</t>
    </r>
    <r>
      <rPr>
        <sz val="10"/>
        <rFont val="Calibri"/>
        <family val="2"/>
        <scheme val="minor"/>
      </rPr>
      <t xml:space="preserve">Funds without any restrictions on spending; Redistribution of funds from one FAU to another without special edits.
</t>
    </r>
    <r>
      <rPr>
        <b/>
        <sz val="10"/>
        <rFont val="Calibri"/>
        <family val="2"/>
        <scheme val="minor"/>
      </rPr>
      <t xml:space="preserve">Restricted Funds: </t>
    </r>
    <r>
      <rPr>
        <sz val="10"/>
        <rFont val="Calibri"/>
        <family val="2"/>
        <scheme val="minor"/>
      </rPr>
      <t xml:space="preserve">Restricted Funds should not be charged over the fund limit; SCT needs special rules to capture over / under the cap funding.
</t>
    </r>
    <r>
      <rPr>
        <b/>
        <sz val="10"/>
        <rFont val="Calibri"/>
        <family val="2"/>
        <scheme val="minor"/>
      </rPr>
      <t>Workstudy:</t>
    </r>
    <r>
      <rPr>
        <sz val="10"/>
        <rFont val="Calibri"/>
        <family val="2"/>
        <scheme val="minor"/>
      </rPr>
      <t xml:space="preserve"> Funded by Financial Aid programs; Automated to split between Financial Aid and Departmental share and update the WS balances.
</t>
    </r>
    <r>
      <rPr>
        <b/>
        <sz val="10"/>
        <rFont val="Calibri"/>
        <family val="2"/>
        <scheme val="minor"/>
      </rPr>
      <t xml:space="preserve">MCOP (Health Science): </t>
    </r>
    <r>
      <rPr>
        <sz val="10"/>
        <rFont val="Calibri"/>
        <family val="2"/>
        <scheme val="minor"/>
      </rPr>
      <t xml:space="preserve">Higher number of lines to perform an SCT, especially in leave taken scenarios; Desire to automate leave taken cost transfer based on MCOP earnings SCT.
</t>
    </r>
    <r>
      <rPr>
        <b/>
        <sz val="10"/>
        <rFont val="Calibri"/>
        <family val="2"/>
        <scheme val="minor"/>
      </rPr>
      <t xml:space="preserve">Assessments: </t>
    </r>
    <r>
      <rPr>
        <sz val="10"/>
        <rFont val="Calibri"/>
        <family val="2"/>
        <scheme val="minor"/>
      </rPr>
      <t>Simplfied</t>
    </r>
    <r>
      <rPr>
        <b/>
        <sz val="10"/>
        <rFont val="Calibri"/>
        <family val="2"/>
        <scheme val="minor"/>
      </rPr>
      <t xml:space="preserve"> </t>
    </r>
    <r>
      <rPr>
        <sz val="10"/>
        <rFont val="Calibri"/>
        <family val="2"/>
        <scheme val="minor"/>
      </rPr>
      <t xml:space="preserve">Fringe Expenses funding, generated by UCPath batch processes based on the Salary and assesment rates.
</t>
    </r>
    <r>
      <rPr>
        <b/>
        <sz val="10"/>
        <rFont val="Calibri"/>
        <family val="2"/>
        <scheme val="minor"/>
      </rPr>
      <t>AWE</t>
    </r>
    <r>
      <rPr>
        <sz val="10"/>
        <rFont val="Calibri"/>
        <family val="2"/>
        <scheme val="minor"/>
      </rPr>
      <t xml:space="preserve">: Approval Workflow requirements for submitted SCT's.
</t>
    </r>
    <r>
      <rPr>
        <b/>
        <sz val="10"/>
        <rFont val="Calibri"/>
        <family val="2"/>
        <scheme val="minor"/>
      </rPr>
      <t xml:space="preserve">Mass Cost Transfer: </t>
    </r>
    <r>
      <rPr>
        <sz val="10"/>
        <rFont val="Calibri"/>
        <family val="2"/>
        <scheme val="minor"/>
      </rPr>
      <t xml:space="preserve">Ability to transfer payroll expense costs for Unrestricted funds including multiple employees and multiple earnings periods through excel spreadsheet load.
Ability to transfer funds from one FAU to another FAU without special edits for restricted, MCOP and Work-study funds.
</t>
    </r>
    <r>
      <rPr>
        <b/>
        <sz val="10"/>
        <rFont val="Calibri"/>
        <family val="2"/>
        <scheme val="minor"/>
      </rPr>
      <t xml:space="preserve">Benefit Cost Transfer(BCT): </t>
    </r>
    <r>
      <rPr>
        <sz val="10"/>
        <rFont val="Calibri"/>
        <family val="2"/>
        <scheme val="minor"/>
      </rPr>
      <t xml:space="preserve">BCT tool helps users to adjust the Fringe Assesment expenses and local deduction expenses on the online pages to reflect on the Ledger.
</t>
    </r>
    <r>
      <rPr>
        <b/>
        <sz val="10"/>
        <rFont val="Calibri"/>
        <family val="2"/>
        <scheme val="minor"/>
      </rPr>
      <t xml:space="preserve">Batch: </t>
    </r>
    <r>
      <rPr>
        <sz val="10"/>
        <rFont val="Calibri"/>
        <family val="2"/>
        <scheme val="minor"/>
      </rPr>
      <t xml:space="preserve">Batch jobs within UCPath that performs required routines to generate the Summary ledger, calculate asssesments, Effort Reporting Calculations and generate detail ledger transactions.
</t>
    </r>
    <r>
      <rPr>
        <b/>
        <sz val="10"/>
        <color indexed="12"/>
        <rFont val="Calibri"/>
        <family val="2"/>
        <scheme val="minor"/>
      </rPr>
      <t xml:space="preserve">
</t>
    </r>
  </si>
  <si>
    <t>ID</t>
  </si>
  <si>
    <t>SCT Business Area</t>
  </si>
  <si>
    <t>Component</t>
  </si>
  <si>
    <t>Gap Type</t>
  </si>
  <si>
    <t>Business Requirement Description</t>
  </si>
  <si>
    <t>Comments - UCLA</t>
  </si>
  <si>
    <t>001</t>
  </si>
  <si>
    <t>SCT Creation page</t>
  </si>
  <si>
    <t>Data Accuracy</t>
  </si>
  <si>
    <t xml:space="preserve">New SCT tool will use the Accounting line data as the data source, instead of the Payroll Data  (PeopleSoft delivered Payroll Distribution data) </t>
  </si>
  <si>
    <t>002</t>
  </si>
  <si>
    <t>Unrestricted Funds</t>
  </si>
  <si>
    <t>Functionality</t>
  </si>
  <si>
    <t xml:space="preserve">A Search Page to create a SCT by Employee, Employee Record and Earnings End date at Accounting Transaction Level .
</t>
  </si>
  <si>
    <t>002UCSD</t>
  </si>
  <si>
    <t>003</t>
  </si>
  <si>
    <t>User should have ability to select/Deselect specific accounting transactions from the search results.</t>
  </si>
  <si>
    <t>004</t>
  </si>
  <si>
    <t>004UCSF</t>
  </si>
  <si>
    <t>005</t>
  </si>
  <si>
    <t>User should be able to review the pay end date on the search results.
UCSF comment addressed in Requirement#017</t>
  </si>
  <si>
    <t>006</t>
  </si>
  <si>
    <t>007</t>
  </si>
  <si>
    <t>The search criterion should include the Chartfields/FAU's and ERNCD. (look for additional performance issues)</t>
  </si>
  <si>
    <t>008</t>
  </si>
  <si>
    <t>009</t>
  </si>
  <si>
    <t>Provide the AWE status to determine the progress of the SCT in the batch processing mode in the search results.</t>
  </si>
  <si>
    <t>010 - moved to deferred tab 4/14/22</t>
  </si>
  <si>
    <t>not included in this review set</t>
  </si>
  <si>
    <t>011</t>
  </si>
  <si>
    <t>Users should have ability to perform SCT on the net pay zero checks.
dup of Req#069</t>
  </si>
  <si>
    <t>012</t>
  </si>
  <si>
    <t>Review Salary Cost Transfer page</t>
  </si>
  <si>
    <t xml:space="preserve">Users should have ability to search SCT's inflight saved and not submitted. 
</t>
  </si>
  <si>
    <t>013</t>
  </si>
  <si>
    <t>SCT Funding Change page</t>
  </si>
  <si>
    <t>Users should not have ability to move the earnings between different EARNS_END_DATE.
See #017 for more detail to location question - Earns End date will be part of all Transaction lines while performing. Yes this is part of actual funding change and changed the Module to SCT Funding change page.</t>
  </si>
  <si>
    <t>014</t>
  </si>
  <si>
    <t>014UCR</t>
  </si>
  <si>
    <t>Add an addition to Search for the following fields: Paycheck number &amp; pay period end date.</t>
  </si>
  <si>
    <t>015</t>
  </si>
  <si>
    <t>Old and new data elements can be downloaded into the same excel workbook for analysis.</t>
  </si>
  <si>
    <t>016</t>
  </si>
  <si>
    <t>User should have ability to   the rows if there is no change.
If no FAU changes are made b/w old and new data then system will  the rows while submitting the SCT.</t>
  </si>
  <si>
    <t>017</t>
  </si>
  <si>
    <t>The SCT Redistribution page to move the funds  will have these fields: Highest level scroll:   Emplid,  EMPL_RCD,  Name, Position_nbr,
 Earns End dt,  Erncd,  Old Earnings, New Earnings, Adjusted Amount,  Business_unit,  Paygroup,  FAU
 Business_unit_gl,  Fiscal_year and  Accounting_period,  paycheck number and pay period end date.
Users should be able to edit either Adjusted Amount and New Earnings Amount and the page should automatically re-derive value based on users entry on one of the fields.
Highlight the adjusted lines - see comment</t>
  </si>
  <si>
    <t>018</t>
  </si>
  <si>
    <t>User should have ability to review the Retro Earnings at Earnings End date detail level instead of consolidated accounting lines.
Note- UCSF comment is outside of this SCT Redesign - from another part of the GL processing. Jira t/b opened</t>
  </si>
  <si>
    <t>019</t>
  </si>
  <si>
    <t>020</t>
  </si>
  <si>
    <t xml:space="preserve">Earnings end date should be displayed for old/new data </t>
  </si>
  <si>
    <t>022</t>
  </si>
  <si>
    <t>023</t>
  </si>
  <si>
    <t xml:space="preserve">
1) Sal Cost Transfer page should display the e-verified (check-box) as per current design, and
2) Provides a warning message when the fund/project is e-verified but the employee is not e-verified by displaying the respective fund/project that is e-verified.
3) Retain the current functionality of having the warning message when a e-verified/project is used.
</t>
  </si>
  <si>
    <t>024</t>
  </si>
  <si>
    <t>024UCSF</t>
  </si>
  <si>
    <t>SCT Funding change page</t>
  </si>
  <si>
    <t xml:space="preserve">
Users ability to replace / update the attachments after the SCT is submitted, as long as not in "Approved" AWE status.</t>
  </si>
  <si>
    <t>025</t>
  </si>
  <si>
    <t xml:space="preserve">
Provide ability to copy forward the SCT FAUs entered from one earnings period to another when multiple earnings end dates have been selected for SCT entry. </t>
  </si>
  <si>
    <t>025UCSF</t>
  </si>
  <si>
    <t>026</t>
  </si>
  <si>
    <t>Allow more than one attachment on the Review Salary Cost Transfer page.</t>
  </si>
  <si>
    <t>027</t>
  </si>
  <si>
    <t>The Earnings should be grouped together on the SCT page.</t>
  </si>
  <si>
    <t>028</t>
  </si>
  <si>
    <t>Chartfield Rules</t>
  </si>
  <si>
    <t>Transaction edit errors should clearly highlight the error. </t>
  </si>
  <si>
    <t>029</t>
  </si>
  <si>
    <t>030</t>
  </si>
  <si>
    <t>031</t>
  </si>
  <si>
    <t>Error message SCT/MCOP</t>
  </si>
  <si>
    <t>Provide ability to save the transactions without validation for ease of entry but always require the SCT transaction to be validated for all errors, shown at the same time, before submitting for approval. And provide an optional functionality to validate entered or saved transaction using a stand-alone button. </t>
  </si>
  <si>
    <t>032</t>
  </si>
  <si>
    <t>Error message should highlight the Earnings code that is out of balance.</t>
  </si>
  <si>
    <t>033</t>
  </si>
  <si>
    <t>Users should be able enter only valid Chartfields on the SCT page and will receive an error when invalid Chartfields are entered.</t>
  </si>
  <si>
    <t>034</t>
  </si>
  <si>
    <t xml:space="preserve">During validation, always highlight the row or field causing the error.
Whenever possible, highlight all lines /errors at once. The user sees all the errors, not 1-by-1 only.
</t>
  </si>
  <si>
    <t>035</t>
  </si>
  <si>
    <t>Submitting the SCT</t>
  </si>
  <si>
    <t>Allow the user to save SCT's regardless of errors. Remove any edits on the save button.</t>
  </si>
  <si>
    <t>036</t>
  </si>
  <si>
    <t>Create a new Validate button with same edits as Submit button.</t>
  </si>
  <si>
    <t>037</t>
  </si>
  <si>
    <t>Approval Work flow</t>
  </si>
  <si>
    <t>AWE</t>
  </si>
  <si>
    <t>Allow for the ability to recall a submitted transaction if it has not yet been approved.</t>
  </si>
  <si>
    <t>038</t>
  </si>
  <si>
    <t>Allow approvers to return an SCT to the initiator (pushback feature) to make changes and resubmit the entry.</t>
  </si>
  <si>
    <t>039</t>
  </si>
  <si>
    <t>Approvers should not be able to edit and  re-submit the transaction.</t>
  </si>
  <si>
    <t>040</t>
  </si>
  <si>
    <t>Any eligible user should be able to resume the saved SCT.</t>
  </si>
  <si>
    <t>041</t>
  </si>
  <si>
    <t>042</t>
  </si>
  <si>
    <t xml:space="preserve">
Certain users should be part of Approval Workflow path but should only have read-only mode of the SCT transaction and should not have approval option.</t>
  </si>
  <si>
    <t>043</t>
  </si>
  <si>
    <t>044</t>
  </si>
  <si>
    <t>Search - Paycheck Audit</t>
  </si>
  <si>
    <t>The accounting transactions on the Inflight SCT should be locked not the paychecks.</t>
  </si>
  <si>
    <t>045 - moved to deferred tab 4/14/22</t>
  </si>
  <si>
    <t>066</t>
  </si>
  <si>
    <t>MCOP SCT</t>
  </si>
  <si>
    <t>080UCLA</t>
  </si>
  <si>
    <t xml:space="preserve">Ability to define a different AWE Routing Process for SCTs and BCTs
</t>
  </si>
  <si>
    <t>Restricted Funds</t>
  </si>
  <si>
    <t>057</t>
  </si>
  <si>
    <t>057B</t>
  </si>
  <si>
    <t>System will automatically pick/select the over the corresponding cap rows (Y-OTC) associated with Under the cap rows (N-OTC) when user selects them to perform the SCT.</t>
  </si>
  <si>
    <t>058</t>
  </si>
  <si>
    <t>059</t>
  </si>
  <si>
    <t xml:space="preserve">
System should automatically calculate over/under the cap earnings to be distributed to over/under the cap FAU based on the distribution( i.e. earnings amount or effort%) entered by the user on the restricted fund through the MCOP worksheet page.
Adhere to the current design model for missing pay %, and page data fields.
Existing fields will be carried to new design: Percent of Effort, UC Monthly Salary, Cap Type, Cap Rate Annual, Prorated Cap Rate Used(Annual), Cap Rate(Monthly)
</t>
  </si>
  <si>
    <t xml:space="preserve">059B - Moved to deferred </t>
  </si>
  <si>
    <t>060</t>
  </si>
  <si>
    <t>061</t>
  </si>
  <si>
    <t>Restricted Funds &amp; Unrestricted Funds</t>
  </si>
  <si>
    <t xml:space="preserve">
(UCR) Allow the user to re-distribute earnings either by effort% or by earnings amount on the main DR page and MCOP worksheet page. The system should have the ability to auto derive the Earnings Amount when Effort% is entered and vice versa.</t>
  </si>
  <si>
    <t>061BUCSF-UCSD</t>
  </si>
  <si>
    <t> Pay Percentage should be calculated on the main SCT page.
User should have ability to transfer funds either by Earnings Amount or Pay% and the system should auto calculate the other field. (For example if user enters Pay%, then system calculates the earnings amount and vice versa)</t>
  </si>
  <si>
    <t>062</t>
  </si>
  <si>
    <t xml:space="preserve">
1) Allow user to delete row(s) selected but not re-distributed. Upon submission, the system should automatically delete rows that were not re-distributed if not already removed by the user. 
Add warning when lines were selected but not changed. User to agree to continue</t>
  </si>
  <si>
    <t>062A</t>
  </si>
  <si>
    <t xml:space="preserve">
2) Allow user to delete row(s) with $0.00 earnings. Upon submission, the system should automatically delete rows that were not re-distributed if not already removed by the user. 
</t>
  </si>
  <si>
    <t>062B</t>
  </si>
  <si>
    <t xml:space="preserve">
3) Add option to add or remove lines without losing current SCT.  And add warning when lines were selected but not changed. User to agree to continue</t>
  </si>
  <si>
    <t>063</t>
  </si>
  <si>
    <t xml:space="preserve">
(UCR) Allow user to distribute over the cap earnings to Sponsored private awards (that allow it) funds.
This requires an update to the I-101 file structure, and on the Funding Entry page.</t>
  </si>
  <si>
    <t>064</t>
  </si>
  <si>
    <t>User should have ability to enter the capped funds on the regular SCT redistribution page  in addition to Restricted Fund Worksheet (MCOP Worksheet). 
(Existing Functionality for positions where salary is under the cap amount)</t>
  </si>
  <si>
    <t>065</t>
  </si>
  <si>
    <t>067</t>
  </si>
  <si>
    <t>Un Restricted Funds</t>
  </si>
  <si>
    <t>068</t>
  </si>
  <si>
    <t>Effort % on old data should be equal to %effort on the new data for the lines selected in the SCT.
4/15 reword?
04/19: UCPC: To UCSD, the old data is not going away but it will presented in a different format.
04/19:SV: The Effort% of selected accounting lines on the SCT page should be equal to the new funding lines at earning code level.</t>
  </si>
  <si>
    <t>072</t>
  </si>
  <si>
    <t>High Risk SCT</t>
  </si>
  <si>
    <t>073</t>
  </si>
  <si>
    <t>There should be indicator for users to determine the  SCT as a high risk, this can be determined by the pay end date display.</t>
  </si>
  <si>
    <t>074</t>
  </si>
  <si>
    <t>UCSF requested more level of approvals after the department is approved for High risk SCT's (Need confirmation from UCSF)
4/15 - specific the req. Location specific routing</t>
  </si>
  <si>
    <t>076UCSF</t>
  </si>
  <si>
    <t xml:space="preserve">4/12 - defer and discuss with Restricted Funds requirement.
Request to have 2 levels of approval once the transaction is routed as high-risk?
i.e. High Risk Approver 1 and High Risk approver 2
</t>
  </si>
  <si>
    <t>075</t>
  </si>
  <si>
    <t>021</t>
  </si>
  <si>
    <t>071UCSF</t>
  </si>
  <si>
    <t xml:space="preserve">Ability to transfer by effort percentage or amount. If entering amount, calculate the effort percentage. </t>
  </si>
  <si>
    <t>072UCSF</t>
  </si>
  <si>
    <t>074UCSF</t>
  </si>
  <si>
    <t>4/12 - defer and discuss with Restricted Funds requirement.
Need to include the routing criteria for &gt;90 and &gt;120 and include ability to easily identify which lines triggered the high-risk transfer.  If high-risk is triggered, the line(s) that triggered the high-risk should be noted with a different color or a separate attribute/field.</t>
  </si>
  <si>
    <t>070</t>
  </si>
  <si>
    <t>MCOP</t>
  </si>
  <si>
    <t>Ability to enter the FAU redistribution at Summary FAU level and the system is automated to prorate by Earnings Code</t>
  </si>
  <si>
    <t>071</t>
  </si>
  <si>
    <t>Ability for system to automatically re-distribute the vacation offsets when the FAU is distributed on the FAU.</t>
  </si>
  <si>
    <t>073UCSF</t>
  </si>
  <si>
    <t xml:space="preserve">4/12 - defer and discuss with MCOP open requirement. need a better design for VAC Offset.
Additional automation when it comes to SCT and earnings that have been credited due to VAC reported in a later period. If a user tries to import an earning row that was later credited due to VAC, the system could do one of the following (in order of least effort to most effort):
1)  Notify the user that the row has been offset with VAC and additional rows may need to be considered (but do nothing to identify or import those rows)
2)  Automatically import the VAC and offset rows if not already imported, which would then allow the user to determine how much should be considered in the SCT
3)  Automatically import the VAC and offset rows, and do all allocation math automatically based on how the original earnings line was reallocated
</t>
  </si>
  <si>
    <t>078UCSF</t>
  </si>
  <si>
    <t>4/12 - defer and discuss with Restricted / MCOP requirement discussion.
Request for a hyperlink within the SCT Data Entry page to a 'wizard' type of spreadsheet tool where the transactor can enter the new data FAUs and earnings amount for each chart string.  The page code would then calculate and determine the detailed debit/credit lines for each earnings code and populate the detailed rows for the transactor.  Similar to the 'preview' functionality within the E-702 MCOP Funding Entry CEMLI.  </t>
  </si>
  <si>
    <t>Field Listing with description for each field found in the 3 Tabs</t>
  </si>
  <si>
    <r>
      <t>SCT Business Area</t>
    </r>
    <r>
      <rPr>
        <sz val="10"/>
        <rFont val="Calibri"/>
        <family val="2"/>
        <scheme val="minor"/>
      </rPr>
      <t>: This column should be populated with the business category of the functional requirement.</t>
    </r>
  </si>
  <si>
    <t>Approved requirements from the Unrestricted tab should also apply to restricted funds</t>
  </si>
  <si>
    <t>High risk justification questions must appear on the SCT page with a high character limit</t>
  </si>
  <si>
    <t>Approved requirements from the Unrestricted and Restricted tabs should also apply to the MCOP tab.</t>
  </si>
  <si>
    <t>A user should be required to use the MCOP worksheet when any of the following conditions are met:
1. Any fund in the SCT has a salary cap 
2. The employee has multiple components of pay</t>
  </si>
  <si>
    <t>Salary cap control must apply to all transaction lines, not only the lines being transferred by SCT</t>
  </si>
  <si>
    <t>The applicable salary cap should be clearly displayed with the cap type, annual and monthly rates.</t>
  </si>
  <si>
    <t>OTC indicators should populate next to both the under the cap and over the cap funding sources.</t>
  </si>
  <si>
    <r>
      <t xml:space="preserve">A Search Page to create a SCT by Employee at Accounting Transaction Level for the duration of the Pay Period </t>
    </r>
    <r>
      <rPr>
        <u/>
        <sz val="9"/>
        <rFont val="Calibri"/>
        <family val="2"/>
        <scheme val="minor"/>
      </rPr>
      <t>by entering the date range for Pay period dates.</t>
    </r>
    <r>
      <rPr>
        <sz val="9"/>
        <rFont val="Calibri"/>
        <family val="2"/>
        <scheme val="minor"/>
      </rPr>
      <t xml:space="preserve">
</t>
    </r>
  </si>
  <si>
    <r>
      <t xml:space="preserve">The SCT transactions </t>
    </r>
    <r>
      <rPr>
        <u/>
        <sz val="10"/>
        <rFont val="Calibri"/>
        <family val="2"/>
        <scheme val="minor"/>
      </rPr>
      <t>must tie back</t>
    </r>
    <r>
      <rPr>
        <sz val="10"/>
        <rFont val="Calibri"/>
        <family val="2"/>
        <scheme val="minor"/>
      </rPr>
      <t xml:space="preserve"> to the paycheck number in the Labor Ledger records.</t>
    </r>
  </si>
  <si>
    <r>
      <t xml:space="preserve">Deductions and Taxes </t>
    </r>
    <r>
      <rPr>
        <u/>
        <sz val="10"/>
        <rFont val="Calibri"/>
        <family val="2"/>
        <scheme val="minor"/>
      </rPr>
      <t xml:space="preserve">will not be displayed </t>
    </r>
    <r>
      <rPr>
        <sz val="10"/>
        <rFont val="Calibri"/>
        <family val="2"/>
        <scheme val="minor"/>
      </rPr>
      <t xml:space="preserve">on the main SCT page.
</t>
    </r>
  </si>
  <si>
    <t>User should have ability to perform SCT's at accounting transaction level on the   Restricted Funds worksheet  instead of the Paycheck level in order to reduce number of lines on the worksheet.</t>
  </si>
  <si>
    <t>User should be able to associate or redistribute restricted (capped) funds to Non - Effort bearing Earning codes on the SCT page. (non effort earnings is already defined on the earnings table). The Cap restrictions will not be applied on these earning codes, the SCT can be performed on main SCT page.</t>
  </si>
  <si>
    <t xml:space="preserve">
SCT Monthly Salary effort bearing salary is required to support #059 requirement. Below reflects the current state method. The exact future state calculation will be reviewed/resolved in a follow-up meeting with locations.
o	Earnings Amount =  %Of Effort *  UC Monthly Salary
o	%Of Pay = Earnings Amount /  UC Monthly Salary
o	%Of Effort for restricted funds = Earnings Amount / Cap Rate(Monthly) 
o	%Of Effort for unrestricted funds = Earnings Amount /   UC Monthly Salary
</t>
  </si>
  <si>
    <t>User should have ability to use the Restricted fund worksheet for both Bi-weekly and Monthly employees in order to use the restricted funds and systems ability to determine the OTC calculations and Effort% calculations (UCP-92957, UCP-102736)). </t>
  </si>
  <si>
    <t>User should be able to see the Earns End Date and Pay End Date for the Restricted Funds on the MCOP Worksheet (Same Requirement as Unrestricted funds as Ro#8 and Req#6 on sheet "SCT_Reqmnts_Unrestrd&amp;AWE")</t>
  </si>
  <si>
    <t xml:space="preserve">Display should present each Earnings Period on a separate Scroll/level of the SCT page. (For example: Users will review only one Earnings date information in one scroll level when multiple earnings periods are selected into SCT)
</t>
  </si>
  <si>
    <t>High Risk SCT's will be tagged even if one of the accounting transaction is a high risk transaction.</t>
  </si>
  <si>
    <t>System should not calculate the Effort% on Non Effort bearing codes on the Restricted Funds Worksheet (MCOP Worksheet)</t>
  </si>
  <si>
    <t>Derived effort percentages should be standardized (DR page and labor ledger and display the same effort%, LL to use consistent logic derivation logic and not deviate due to hourly vs salaried).  SCT page should only perform the effort% calculations on the Effort bearing earnings.
***4/12 - Move this item to Restricted Tab - cover it there</t>
  </si>
  <si>
    <t>Eliminate/modify the assumption that because an earning code is eligible to be paid on capped funding then it must be effort bearing (i.e. TRM).  There should be separate configuration to identify effort bearing and allowable on capped funds. </t>
  </si>
  <si>
    <t xml:space="preserve">Unrestricted Funds </t>
  </si>
  <si>
    <t xml:space="preserve">User should have ability to select/deselect the Search results from the search criterion on specific employee paycheck accounting rows for performing SCT. By Including paycheck# on the Search Results, will allow user to select the specific checks as needed.
</t>
  </si>
  <si>
    <t xml:space="preserve">Add ability to select all or deselect all, should not have to individually select or deselect each line
</t>
  </si>
  <si>
    <t>User should be able to review the earnings end date (actual salary earned periods) on the search results.
UCSF comment addressed in Requirement#017</t>
  </si>
  <si>
    <t>Search results should include following fields/Data Elements. ,  pay end date, run ID, earns end dt, off cycle,  PS_JOB.DeptID, Workflow status, FAU's, Last update time stamp and Last updated operator ID, Paycheck#</t>
  </si>
  <si>
    <t>1. Enter any combination of the following information in the search criteria:
a.  Transaction ID
b. Set ID
c. Employee ID
d. Employee Last Name
e. Employee First Name
f. Last Operator to Update -&gt;  instead use "Initiator" or "Approver" for clarity - use both search columns
g. Creation Date
h. Date of Pay
i. Transaction Source
j. Process State
k. Process Date
l. Department 
m. Earning End From and Thru Dates (UCSF req)
n. Paycheck#
o. Pay End Date
Added Earnings End Date on search page (in Req#058? - can't use row)</t>
  </si>
  <si>
    <t>Initiator and Approver is able to attach files on the SCT page. Initiators and Approvers must have ability to attach multiple files and include spaces, special characters and long file names.</t>
  </si>
  <si>
    <t> User should have ability to copy a string (FAU) and paste to another funding lines in order for user to remove the need to retype the string (efficiency and more accurate). 
The Copy paste functionality should either be able to copy the entire chartstring or partial ChartField data.
User should have ability to have the find and replace functionality on the SCT page in order to replace the common field values in efficient manner.</t>
  </si>
  <si>
    <t>Validate chart strings on all increases and all validation errors should display at one time.</t>
  </si>
  <si>
    <t>Chartfield validation is performed on the old FAU data. System should have a soft warning if the FAU is invalid and the user can save the page.
4/12 - Soft warning for credits and reducing the debit balance. otherwise a hard error</t>
  </si>
  <si>
    <t>Ability for the approvers to route it to the another approver and have the same ability as the original approver. This still will be having the dept. security constraints. e.g. Ad hoc routing / must have the security</t>
  </si>
  <si>
    <t>Validation edits are not run when a transaction is denied or pushed back button. 
Perform ChartField combo edit validation edit at approval</t>
  </si>
  <si>
    <t>The HR Dept. ID should be provided as the search criterion on the review SCT transactions page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mm/dd/yy;@"/>
  </numFmts>
  <fonts count="18" x14ac:knownFonts="1">
    <font>
      <sz val="10"/>
      <name val="Arial"/>
    </font>
    <font>
      <sz val="11"/>
      <color theme="1"/>
      <name val="Calibri"/>
      <family val="2"/>
      <scheme val="minor"/>
    </font>
    <font>
      <sz val="8"/>
      <color indexed="81"/>
      <name val="Tahoma"/>
      <family val="2"/>
    </font>
    <font>
      <b/>
      <sz val="8"/>
      <color indexed="81"/>
      <name val="Tahoma"/>
      <family val="2"/>
    </font>
    <font>
      <sz val="8"/>
      <name val="Arial"/>
      <family val="2"/>
    </font>
    <font>
      <b/>
      <sz val="10"/>
      <name val="Arial"/>
      <family val="2"/>
    </font>
    <font>
      <sz val="10"/>
      <name val="Calibri"/>
      <family val="2"/>
      <scheme val="minor"/>
    </font>
    <font>
      <b/>
      <sz val="10"/>
      <color theme="0"/>
      <name val="Calibri"/>
      <family val="2"/>
      <scheme val="minor"/>
    </font>
    <font>
      <b/>
      <sz val="12"/>
      <color theme="0"/>
      <name val="Calibri"/>
      <family val="2"/>
      <scheme val="minor"/>
    </font>
    <font>
      <b/>
      <sz val="10"/>
      <color indexed="12"/>
      <name val="Calibri"/>
      <family val="2"/>
      <scheme val="minor"/>
    </font>
    <font>
      <b/>
      <sz val="10"/>
      <color rgb="FF0000FF"/>
      <name val="Calibri"/>
      <family val="2"/>
      <scheme val="minor"/>
    </font>
    <font>
      <sz val="10"/>
      <name val="Arial"/>
      <family val="2"/>
    </font>
    <font>
      <sz val="8"/>
      <name val="Calibri"/>
      <family val="2"/>
      <scheme val="minor"/>
    </font>
    <font>
      <sz val="7"/>
      <name val="Calibri"/>
      <family val="2"/>
      <scheme val="minor"/>
    </font>
    <font>
      <b/>
      <sz val="10"/>
      <name val="Calibri"/>
      <family val="2"/>
      <scheme val="minor"/>
    </font>
    <font>
      <sz val="9"/>
      <name val="Calibri"/>
      <family val="2"/>
      <scheme val="minor"/>
    </font>
    <font>
      <u/>
      <sz val="10"/>
      <name val="Calibri"/>
      <family val="2"/>
      <scheme val="minor"/>
    </font>
    <font>
      <u/>
      <sz val="9"/>
      <name val="Calibri"/>
      <family val="2"/>
      <scheme val="minor"/>
    </font>
  </fonts>
  <fills count="8">
    <fill>
      <patternFill patternType="none"/>
    </fill>
    <fill>
      <patternFill patternType="gray125"/>
    </fill>
    <fill>
      <patternFill patternType="solid">
        <fgColor theme="6" tint="0.39997558519241921"/>
        <bgColor indexed="64"/>
      </patternFill>
    </fill>
    <fill>
      <patternFill patternType="solid">
        <fgColor theme="0"/>
        <bgColor indexed="64"/>
      </patternFill>
    </fill>
    <fill>
      <patternFill patternType="solid">
        <fgColor theme="3"/>
        <bgColor indexed="64"/>
      </patternFill>
    </fill>
    <fill>
      <patternFill patternType="solid">
        <fgColor theme="4"/>
        <bgColor indexed="64"/>
      </patternFill>
    </fill>
    <fill>
      <patternFill patternType="solid">
        <fgColor theme="9" tint="-0.499984740745262"/>
        <bgColor indexed="64"/>
      </patternFill>
    </fill>
    <fill>
      <patternFill patternType="solid">
        <fgColor theme="8" tint="-0.249977111117893"/>
        <bgColor indexed="64"/>
      </patternFill>
    </fill>
  </fills>
  <borders count="10">
    <border>
      <left/>
      <right/>
      <top/>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thin">
        <color indexed="64"/>
      </top>
      <bottom style="thin">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top/>
      <bottom style="medium">
        <color indexed="64"/>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diagonal/>
    </border>
    <border>
      <left style="medium">
        <color indexed="64"/>
      </left>
      <right/>
      <top style="medium">
        <color indexed="64"/>
      </top>
      <bottom/>
      <diagonal/>
    </border>
    <border>
      <left/>
      <right style="thin">
        <color indexed="64"/>
      </right>
      <top style="thin">
        <color indexed="64"/>
      </top>
      <bottom style="thin">
        <color indexed="64"/>
      </bottom>
      <diagonal/>
    </border>
  </borders>
  <cellStyleXfs count="3">
    <xf numFmtId="0" fontId="0" fillId="0" borderId="0"/>
    <xf numFmtId="0" fontId="1" fillId="0" borderId="0"/>
    <xf numFmtId="0" fontId="11" fillId="0" borderId="0"/>
  </cellStyleXfs>
  <cellXfs count="54">
    <xf numFmtId="0" fontId="0" fillId="0" borderId="0" xfId="0"/>
    <xf numFmtId="0" fontId="0" fillId="0" borderId="0" xfId="0" applyAlignment="1">
      <alignment vertical="top" wrapText="1"/>
    </xf>
    <xf numFmtId="49" fontId="5" fillId="0" borderId="0" xfId="0" applyNumberFormat="1" applyFont="1" applyAlignment="1">
      <alignment vertical="top" wrapText="1"/>
    </xf>
    <xf numFmtId="49" fontId="7" fillId="5" borderId="1" xfId="0" applyNumberFormat="1" applyFont="1" applyFill="1" applyBorder="1" applyAlignment="1">
      <alignment horizontal="center" vertical="center" wrapText="1"/>
    </xf>
    <xf numFmtId="49" fontId="7" fillId="4" borderId="6" xfId="0" applyNumberFormat="1" applyFont="1" applyFill="1" applyBorder="1" applyAlignment="1">
      <alignment horizontal="center" vertical="top" wrapText="1"/>
    </xf>
    <xf numFmtId="0" fontId="6" fillId="0" borderId="3" xfId="0" applyFont="1" applyBorder="1" applyAlignment="1">
      <alignment vertical="top" wrapText="1"/>
    </xf>
    <xf numFmtId="49" fontId="7" fillId="4" borderId="5" xfId="0" applyNumberFormat="1" applyFont="1" applyFill="1" applyBorder="1" applyAlignment="1">
      <alignment horizontal="center" vertical="top" wrapText="1"/>
    </xf>
    <xf numFmtId="0" fontId="6" fillId="0" borderId="4" xfId="0" applyFont="1" applyBorder="1" applyAlignment="1">
      <alignment vertical="top" wrapText="1"/>
    </xf>
    <xf numFmtId="0" fontId="9" fillId="0" borderId="4" xfId="0" applyFont="1" applyBorder="1" applyAlignment="1">
      <alignment horizontal="left" vertical="top" wrapText="1" indent="2"/>
    </xf>
    <xf numFmtId="0" fontId="6" fillId="0" borderId="4" xfId="0" applyFont="1" applyBorder="1" applyAlignment="1">
      <alignment horizontal="left" vertical="top" wrapText="1" indent="2"/>
    </xf>
    <xf numFmtId="49" fontId="7" fillId="5" borderId="9" xfId="0" applyNumberFormat="1" applyFont="1" applyFill="1" applyBorder="1" applyAlignment="1">
      <alignment horizontal="center" vertical="center" wrapText="1"/>
    </xf>
    <xf numFmtId="0" fontId="0" fillId="0" borderId="1" xfId="0" applyBorder="1"/>
    <xf numFmtId="49" fontId="7" fillId="5" borderId="2" xfId="0" applyNumberFormat="1" applyFont="1" applyFill="1" applyBorder="1" applyAlignment="1">
      <alignment horizontal="center" vertical="center" wrapText="1"/>
    </xf>
    <xf numFmtId="0" fontId="6" fillId="0" borderId="0" xfId="0" applyFont="1" applyAlignment="1">
      <alignment vertical="center" wrapText="1"/>
    </xf>
    <xf numFmtId="0" fontId="12" fillId="3" borderId="0" xfId="0" applyFont="1" applyFill="1" applyAlignment="1">
      <alignment horizontal="center" vertical="center" wrapText="1"/>
    </xf>
    <xf numFmtId="0" fontId="12" fillId="2" borderId="0" xfId="0" applyFont="1" applyFill="1" applyAlignment="1">
      <alignment horizontal="center" vertical="center" wrapText="1"/>
    </xf>
    <xf numFmtId="49" fontId="12" fillId="0" borderId="1" xfId="0" applyNumberFormat="1" applyFont="1" applyBorder="1" applyAlignment="1">
      <alignment horizontal="center" vertical="center" wrapText="1"/>
    </xf>
    <xf numFmtId="0" fontId="6" fillId="0" borderId="1" xfId="0" applyFont="1" applyBorder="1" applyAlignment="1">
      <alignment vertical="center" wrapText="1"/>
    </xf>
    <xf numFmtId="49" fontId="13" fillId="0" borderId="1" xfId="0" applyNumberFormat="1" applyFont="1" applyBorder="1" applyAlignment="1">
      <alignment horizontal="center" vertical="center" wrapText="1"/>
    </xf>
    <xf numFmtId="49" fontId="13" fillId="0" borderId="0" xfId="0" applyNumberFormat="1" applyFont="1" applyAlignment="1">
      <alignment horizontal="center" vertical="center" wrapText="1"/>
    </xf>
    <xf numFmtId="49" fontId="12" fillId="0" borderId="0" xfId="0" applyNumberFormat="1" applyFont="1" applyAlignment="1">
      <alignment horizontal="center" vertical="center" wrapText="1"/>
    </xf>
    <xf numFmtId="49" fontId="12" fillId="0" borderId="0" xfId="0" applyNumberFormat="1" applyFont="1" applyAlignment="1">
      <alignment horizontal="left" vertical="center" wrapText="1"/>
    </xf>
    <xf numFmtId="49" fontId="8" fillId="5" borderId="1" xfId="0" applyNumberFormat="1" applyFont="1" applyFill="1" applyBorder="1" applyAlignment="1">
      <alignment horizontal="center" vertical="center" wrapText="1"/>
    </xf>
    <xf numFmtId="49" fontId="7" fillId="6" borderId="9" xfId="0" applyNumberFormat="1" applyFont="1" applyFill="1" applyBorder="1" applyAlignment="1">
      <alignment horizontal="center" vertical="center" wrapText="1"/>
    </xf>
    <xf numFmtId="49" fontId="7" fillId="6" borderId="1" xfId="0" applyNumberFormat="1" applyFont="1" applyFill="1" applyBorder="1" applyAlignment="1">
      <alignment horizontal="center" vertical="center" wrapText="1"/>
    </xf>
    <xf numFmtId="49" fontId="7" fillId="7" borderId="1" xfId="0" applyNumberFormat="1" applyFont="1" applyFill="1" applyBorder="1" applyAlignment="1" applyProtection="1">
      <alignment horizontal="center" vertical="center" wrapText="1"/>
      <protection locked="0"/>
    </xf>
    <xf numFmtId="49" fontId="7" fillId="5" borderId="1" xfId="2" applyNumberFormat="1" applyFont="1" applyFill="1" applyBorder="1" applyAlignment="1" applyProtection="1">
      <alignment horizontal="center" vertical="center" wrapText="1"/>
      <protection locked="0"/>
    </xf>
    <xf numFmtId="49" fontId="7" fillId="6" borderId="1" xfId="2" applyNumberFormat="1" applyFont="1" applyFill="1" applyBorder="1" applyAlignment="1" applyProtection="1">
      <alignment horizontal="center" vertical="center" wrapText="1"/>
      <protection locked="0"/>
    </xf>
    <xf numFmtId="49" fontId="8" fillId="5" borderId="1" xfId="2" applyNumberFormat="1" applyFont="1" applyFill="1" applyBorder="1" applyAlignment="1" applyProtection="1">
      <alignment horizontal="center" vertical="center" wrapText="1"/>
      <protection locked="0"/>
    </xf>
    <xf numFmtId="49" fontId="7" fillId="7" borderId="1" xfId="2" applyNumberFormat="1" applyFont="1" applyFill="1" applyBorder="1" applyAlignment="1" applyProtection="1">
      <alignment horizontal="center" vertical="center" wrapText="1"/>
      <protection locked="0"/>
    </xf>
    <xf numFmtId="0" fontId="6" fillId="0" borderId="0" xfId="2" applyFont="1" applyAlignment="1">
      <alignment vertical="center" wrapText="1"/>
    </xf>
    <xf numFmtId="0" fontId="12" fillId="3" borderId="0" xfId="2" applyFont="1" applyFill="1" applyAlignment="1">
      <alignment horizontal="center" vertical="center" wrapText="1"/>
    </xf>
    <xf numFmtId="0" fontId="12" fillId="2" borderId="0" xfId="2" applyFont="1" applyFill="1" applyAlignment="1">
      <alignment horizontal="center" vertical="center" wrapText="1"/>
    </xf>
    <xf numFmtId="49" fontId="6" fillId="0" borderId="1" xfId="2" applyNumberFormat="1" applyFont="1" applyBorder="1" applyAlignment="1">
      <alignment horizontal="center" vertical="center" wrapText="1"/>
    </xf>
    <xf numFmtId="49" fontId="13" fillId="0" borderId="0" xfId="2" applyNumberFormat="1" applyFont="1" applyAlignment="1">
      <alignment horizontal="center" vertical="center" wrapText="1"/>
    </xf>
    <xf numFmtId="49" fontId="12" fillId="0" borderId="0" xfId="2" applyNumberFormat="1" applyFont="1" applyAlignment="1">
      <alignment horizontal="center" vertical="center" wrapText="1"/>
    </xf>
    <xf numFmtId="49" fontId="12" fillId="0" borderId="0" xfId="2" applyNumberFormat="1" applyFont="1" applyAlignment="1">
      <alignment horizontal="left" vertical="center" wrapText="1"/>
    </xf>
    <xf numFmtId="0" fontId="14" fillId="0" borderId="1" xfId="0" applyFont="1" applyBorder="1" applyAlignment="1">
      <alignment vertical="center" wrapText="1"/>
    </xf>
    <xf numFmtId="49" fontId="12" fillId="0" borderId="1" xfId="0" applyNumberFormat="1" applyFont="1" applyBorder="1" applyAlignment="1">
      <alignment horizontal="left" vertical="center" wrapText="1"/>
    </xf>
    <xf numFmtId="49" fontId="6" fillId="0" borderId="1" xfId="0" applyNumberFormat="1" applyFont="1" applyFill="1" applyBorder="1" applyAlignment="1">
      <alignment horizontal="center" vertical="center" wrapText="1"/>
    </xf>
    <xf numFmtId="49" fontId="6" fillId="0" borderId="1" xfId="2" applyNumberFormat="1" applyFont="1" applyFill="1" applyBorder="1" applyAlignment="1" applyProtection="1">
      <alignment horizontal="center" vertical="center" wrapText="1"/>
      <protection locked="0"/>
    </xf>
    <xf numFmtId="49" fontId="6" fillId="0" borderId="1" xfId="0" applyNumberFormat="1" applyFont="1" applyFill="1" applyBorder="1" applyAlignment="1">
      <alignment horizontal="left" vertical="center" wrapText="1"/>
    </xf>
    <xf numFmtId="49" fontId="6" fillId="0" borderId="1" xfId="2" applyNumberFormat="1" applyFont="1" applyFill="1" applyBorder="1" applyAlignment="1">
      <alignment horizontal="center" vertical="center" wrapText="1"/>
    </xf>
    <xf numFmtId="49" fontId="6" fillId="0" borderId="1" xfId="2" applyNumberFormat="1" applyFont="1" applyFill="1" applyBorder="1" applyAlignment="1" applyProtection="1">
      <alignment horizontal="left" vertical="center" wrapText="1"/>
      <protection locked="0"/>
    </xf>
    <xf numFmtId="49" fontId="6" fillId="0" borderId="1" xfId="2" applyNumberFormat="1" applyFont="1" applyFill="1" applyBorder="1" applyAlignment="1">
      <alignment horizontal="left" vertical="center" wrapText="1"/>
    </xf>
    <xf numFmtId="164" fontId="6" fillId="0" borderId="1" xfId="2" applyNumberFormat="1" applyFont="1" applyFill="1" applyBorder="1" applyAlignment="1" applyProtection="1">
      <alignment horizontal="center" vertical="center" wrapText="1"/>
      <protection locked="0"/>
    </xf>
    <xf numFmtId="0" fontId="6" fillId="0" borderId="0" xfId="2" applyFont="1" applyFill="1" applyAlignment="1">
      <alignment vertical="center" wrapText="1"/>
    </xf>
    <xf numFmtId="49" fontId="15" fillId="0" borderId="1" xfId="2" applyNumberFormat="1" applyFont="1" applyFill="1" applyBorder="1" applyAlignment="1">
      <alignment horizontal="center" vertical="center" wrapText="1"/>
    </xf>
    <xf numFmtId="49" fontId="15" fillId="0" borderId="1" xfId="2" applyNumberFormat="1" applyFont="1" applyFill="1" applyBorder="1" applyAlignment="1">
      <alignment horizontal="left" vertical="center" wrapText="1"/>
    </xf>
    <xf numFmtId="164" fontId="6" fillId="0" borderId="1" xfId="2" applyNumberFormat="1" applyFont="1" applyFill="1" applyBorder="1" applyAlignment="1">
      <alignment horizontal="center" vertical="center" wrapText="1"/>
    </xf>
    <xf numFmtId="0" fontId="6" fillId="0" borderId="1" xfId="0" applyFont="1" applyFill="1" applyBorder="1" applyAlignment="1">
      <alignment vertical="center" wrapText="1"/>
    </xf>
    <xf numFmtId="0" fontId="6" fillId="0" borderId="0" xfId="0" applyFont="1" applyFill="1" applyAlignment="1">
      <alignment vertical="center" wrapText="1"/>
    </xf>
    <xf numFmtId="0" fontId="8" fillId="4" borderId="8" xfId="0" applyFont="1" applyFill="1" applyBorder="1" applyAlignment="1">
      <alignment horizontal="center" vertical="top" wrapText="1"/>
    </xf>
    <xf numFmtId="0" fontId="8" fillId="4" borderId="7" xfId="0" applyFont="1" applyFill="1" applyBorder="1" applyAlignment="1">
      <alignment horizontal="center" vertical="top" wrapText="1"/>
    </xf>
  </cellXfs>
  <cellStyles count="3">
    <cellStyle name="Normal" xfId="0" builtinId="0"/>
    <cellStyle name="Normal 2" xfId="1" xr:uid="{00000000-0005-0000-0000-000001000000}"/>
    <cellStyle name="Normal 3" xfId="2" xr:uid="{00000000-0005-0000-0000-000002000000}"/>
  </cellStyles>
  <dxfs count="36">
    <dxf>
      <fill>
        <patternFill>
          <bgColor indexed="43"/>
        </patternFill>
      </fill>
    </dxf>
    <dxf>
      <fill>
        <patternFill>
          <bgColor indexed="47"/>
        </patternFill>
      </fill>
    </dxf>
    <dxf>
      <fill>
        <patternFill>
          <bgColor indexed="45"/>
        </patternFill>
      </fill>
    </dxf>
    <dxf>
      <fill>
        <patternFill>
          <bgColor indexed="43"/>
        </patternFill>
      </fill>
    </dxf>
    <dxf>
      <fill>
        <patternFill>
          <bgColor indexed="47"/>
        </patternFill>
      </fill>
    </dxf>
    <dxf>
      <fill>
        <patternFill>
          <bgColor indexed="45"/>
        </patternFill>
      </fill>
    </dxf>
    <dxf>
      <fill>
        <patternFill>
          <bgColor indexed="43"/>
        </patternFill>
      </fill>
    </dxf>
    <dxf>
      <fill>
        <patternFill>
          <bgColor indexed="47"/>
        </patternFill>
      </fill>
    </dxf>
    <dxf>
      <fill>
        <patternFill>
          <bgColor indexed="45"/>
        </patternFill>
      </fill>
    </dxf>
    <dxf>
      <fill>
        <patternFill>
          <bgColor indexed="43"/>
        </patternFill>
      </fill>
    </dxf>
    <dxf>
      <fill>
        <patternFill>
          <bgColor indexed="47"/>
        </patternFill>
      </fill>
    </dxf>
    <dxf>
      <fill>
        <patternFill>
          <bgColor indexed="45"/>
        </patternFill>
      </fill>
    </dxf>
    <dxf>
      <fill>
        <patternFill>
          <bgColor indexed="42"/>
        </patternFill>
      </fill>
    </dxf>
    <dxf>
      <fill>
        <patternFill>
          <bgColor indexed="47"/>
        </patternFill>
      </fill>
    </dxf>
    <dxf>
      <fill>
        <patternFill>
          <bgColor indexed="44"/>
        </patternFill>
      </fill>
    </dxf>
    <dxf>
      <fill>
        <patternFill>
          <bgColor indexed="42"/>
        </patternFill>
      </fill>
    </dxf>
    <dxf>
      <fill>
        <patternFill>
          <bgColor indexed="47"/>
        </patternFill>
      </fill>
    </dxf>
    <dxf>
      <fill>
        <patternFill>
          <bgColor indexed="44"/>
        </patternFill>
      </fill>
    </dxf>
    <dxf>
      <fill>
        <patternFill>
          <bgColor indexed="42"/>
        </patternFill>
      </fill>
    </dxf>
    <dxf>
      <fill>
        <patternFill>
          <bgColor indexed="47"/>
        </patternFill>
      </fill>
    </dxf>
    <dxf>
      <fill>
        <patternFill>
          <bgColor indexed="44"/>
        </patternFill>
      </fill>
    </dxf>
    <dxf>
      <fill>
        <patternFill>
          <bgColor indexed="43"/>
        </patternFill>
      </fill>
    </dxf>
    <dxf>
      <fill>
        <patternFill>
          <bgColor indexed="47"/>
        </patternFill>
      </fill>
    </dxf>
    <dxf>
      <fill>
        <patternFill>
          <bgColor indexed="45"/>
        </patternFill>
      </fill>
    </dxf>
    <dxf>
      <fill>
        <patternFill>
          <bgColor indexed="42"/>
        </patternFill>
      </fill>
    </dxf>
    <dxf>
      <fill>
        <patternFill>
          <bgColor indexed="47"/>
        </patternFill>
      </fill>
    </dxf>
    <dxf>
      <fill>
        <patternFill>
          <bgColor indexed="44"/>
        </patternFill>
      </fill>
    </dxf>
    <dxf>
      <fill>
        <patternFill>
          <bgColor indexed="42"/>
        </patternFill>
      </fill>
    </dxf>
    <dxf>
      <fill>
        <patternFill>
          <bgColor indexed="47"/>
        </patternFill>
      </fill>
    </dxf>
    <dxf>
      <fill>
        <patternFill>
          <bgColor indexed="44"/>
        </patternFill>
      </fill>
    </dxf>
    <dxf>
      <fill>
        <patternFill>
          <bgColor indexed="42"/>
        </patternFill>
      </fill>
    </dxf>
    <dxf>
      <fill>
        <patternFill>
          <bgColor indexed="47"/>
        </patternFill>
      </fill>
    </dxf>
    <dxf>
      <fill>
        <patternFill>
          <bgColor indexed="44"/>
        </patternFill>
      </fill>
    </dxf>
    <dxf>
      <fill>
        <patternFill>
          <bgColor indexed="43"/>
        </patternFill>
      </fill>
    </dxf>
    <dxf>
      <fill>
        <patternFill>
          <bgColor indexed="47"/>
        </patternFill>
      </fill>
    </dxf>
    <dxf>
      <fill>
        <patternFill>
          <bgColor indexed="45"/>
        </patternFill>
      </fill>
    </dxf>
  </dxfs>
  <tableStyles count="0" defaultTableStyle="TableStyleMedium9" defaultPivotStyle="PivotStyleLight16"/>
  <colors>
    <mruColors>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microsoft.com/office/2017/10/relationships/person" Target="persons/person.xml"/><Relationship Id="rId13"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persons/person.xml><?xml version="1.0" encoding="utf-8"?>
<personList xmlns="http://schemas.microsoft.com/office/spreadsheetml/2018/threadedcomments" xmlns:x="http://schemas.openxmlformats.org/spreadsheetml/2006/main">
  <person displayName="Sharath Vanam" id="{799112F4-291A-4D6A-A18E-C75795EED0E8}" userId="" providerId=""/>
  <person displayName="Saravana Puttar" id="{7FDF88BD-132D-4421-93C4-CB0B927C083D}" userId="" providerId=""/>
</personList>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threadedComments/threadedComment1.xml><?xml version="1.0" encoding="utf-8"?>
<ThreadedComments xmlns="http://schemas.microsoft.com/office/spreadsheetml/2018/threadedcomments" xmlns:x="http://schemas.openxmlformats.org/spreadsheetml/2006/main">
  <threadedComment ref="E7" dT="2022-04-06T17:30:54.01" personId="{799112F4-291A-4D6A-A18E-C75795EED0E8}" id="{21199836-3585-4738-9B34-2F26D96C955C}">
    <text>Yes in addition for user to select each individual search result row, there will be a check box to select and deselect all transactions.</text>
  </threadedComment>
  <threadedComment ref="E41" dT="2022-04-06T19:14:38.67" personId="{7FDF88BD-132D-4421-93C4-CB0B927C083D}" id="{C0FECA65-B9FD-41D4-A06E-A19D85360919}">
    <text xml:space="preserve">Req. 31 captures the same. </text>
  </threadedComment>
</ThreadedComments>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 Id="rId4" Type="http://schemas.microsoft.com/office/2017/10/relationships/threadedComment" Target="../threadedComments/threadedComment1.xml"/></Relationships>
</file>

<file path=xl/worksheets/_rels/sheet3.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B10"/>
  <sheetViews>
    <sheetView workbookViewId="0">
      <selection activeCell="B10" sqref="B10"/>
    </sheetView>
  </sheetViews>
  <sheetFormatPr defaultColWidth="9.26953125" defaultRowHeight="13" x14ac:dyDescent="0.25"/>
  <cols>
    <col min="1" max="1" width="5.36328125" style="2" customWidth="1"/>
    <col min="2" max="2" width="101.26953125" style="1" customWidth="1"/>
    <col min="3" max="16384" width="9.26953125" style="1"/>
  </cols>
  <sheetData>
    <row r="1" spans="1:2" ht="13.5" thickBot="1" x14ac:dyDescent="0.3"/>
    <row r="2" spans="1:2" ht="16.25" customHeight="1" thickBot="1" x14ac:dyDescent="0.3">
      <c r="A2" s="52" t="s">
        <v>171</v>
      </c>
      <c r="B2" s="53"/>
    </row>
    <row r="3" spans="1:2" ht="13.5" thickBot="1" x14ac:dyDescent="0.3">
      <c r="A3" s="4"/>
      <c r="B3" s="5" t="s">
        <v>0</v>
      </c>
    </row>
    <row r="4" spans="1:2" ht="13.5" thickBot="1" x14ac:dyDescent="0.3">
      <c r="A4" s="6"/>
      <c r="B4" s="7" t="s">
        <v>1</v>
      </c>
    </row>
    <row r="5" spans="1:2" ht="13.5" thickBot="1" x14ac:dyDescent="0.3">
      <c r="A5" s="4" t="s">
        <v>2</v>
      </c>
      <c r="B5" s="8" t="s">
        <v>3</v>
      </c>
    </row>
    <row r="6" spans="1:2" ht="13.5" thickBot="1" x14ac:dyDescent="0.3">
      <c r="A6" s="4" t="s">
        <v>4</v>
      </c>
      <c r="B6" s="8" t="s">
        <v>172</v>
      </c>
    </row>
    <row r="7" spans="1:2" ht="26.5" thickBot="1" x14ac:dyDescent="0.3">
      <c r="A7" s="4" t="s">
        <v>5</v>
      </c>
      <c r="B7" s="8" t="s">
        <v>10</v>
      </c>
    </row>
    <row r="8" spans="1:2" ht="13.5" thickBot="1" x14ac:dyDescent="0.3">
      <c r="A8" s="4" t="s">
        <v>6</v>
      </c>
      <c r="B8" s="8" t="s">
        <v>9</v>
      </c>
    </row>
    <row r="9" spans="1:2" ht="13.5" thickBot="1" x14ac:dyDescent="0.3">
      <c r="A9" s="4" t="s">
        <v>7</v>
      </c>
      <c r="B9" s="9" t="s">
        <v>8</v>
      </c>
    </row>
    <row r="10" spans="1:2" ht="299.5" thickBot="1" x14ac:dyDescent="0.3">
      <c r="A10" s="4"/>
      <c r="B10" s="8" t="s">
        <v>11</v>
      </c>
    </row>
  </sheetData>
  <mergeCells count="1">
    <mergeCell ref="A2:B2"/>
  </mergeCells>
  <phoneticPr fontId="4" type="noConversion"/>
  <pageMargins left="0.25" right="0.25" top="0.5" bottom="0.5" header="0.5" footer="0.5"/>
  <pageSetup scale="97" orientation="portrait" r:id="rId1"/>
  <headerFooter alignWithMargins="0">
    <oddFooter>&amp;CHUD Requirements Traceability Matrix Instructions</oddFooter>
  </headerFooter>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AG52"/>
  <sheetViews>
    <sheetView zoomScaleNormal="100" workbookViewId="0">
      <pane ySplit="1" topLeftCell="A48" activePane="bottomLeft" state="frozen"/>
      <selection activeCell="H2" sqref="H2"/>
      <selection pane="bottomLeft" activeCell="E46" sqref="E46"/>
    </sheetView>
  </sheetViews>
  <sheetFormatPr defaultColWidth="13.54296875" defaultRowHeight="13" x14ac:dyDescent="0.25"/>
  <cols>
    <col min="1" max="1" width="8.26953125" style="34" customWidth="1"/>
    <col min="2" max="2" width="10.26953125" style="34" customWidth="1"/>
    <col min="3" max="3" width="13.54296875" style="34" customWidth="1"/>
    <col min="4" max="4" width="13.36328125" style="35" customWidth="1"/>
    <col min="5" max="5" width="64.81640625" style="36" customWidth="1"/>
    <col min="6" max="6" width="35.36328125" style="35" customWidth="1"/>
    <col min="7" max="16384" width="13.54296875" style="30"/>
  </cols>
  <sheetData>
    <row r="1" spans="1:33" s="32" customFormat="1" ht="34.5" customHeight="1" x14ac:dyDescent="0.25">
      <c r="A1" s="26" t="s">
        <v>12</v>
      </c>
      <c r="B1" s="26" t="s">
        <v>13</v>
      </c>
      <c r="C1" s="27" t="s">
        <v>14</v>
      </c>
      <c r="D1" s="26" t="s">
        <v>15</v>
      </c>
      <c r="E1" s="28" t="s">
        <v>16</v>
      </c>
      <c r="F1" s="29" t="s">
        <v>17</v>
      </c>
      <c r="G1" s="31"/>
      <c r="H1" s="31"/>
      <c r="I1" s="31"/>
      <c r="J1" s="31"/>
      <c r="K1" s="31"/>
      <c r="L1" s="31"/>
      <c r="M1" s="31"/>
      <c r="N1" s="31"/>
      <c r="O1" s="31"/>
      <c r="P1" s="31"/>
      <c r="Q1" s="31"/>
      <c r="R1" s="31"/>
      <c r="S1" s="31"/>
      <c r="T1" s="31"/>
      <c r="U1" s="31"/>
      <c r="V1" s="31"/>
      <c r="W1" s="31"/>
      <c r="X1" s="31"/>
      <c r="Y1" s="31"/>
      <c r="Z1" s="31"/>
      <c r="AA1" s="31"/>
      <c r="AB1" s="31"/>
      <c r="AC1" s="31"/>
      <c r="AD1" s="31"/>
      <c r="AE1" s="31"/>
      <c r="AF1" s="31"/>
      <c r="AG1" s="31"/>
    </row>
    <row r="2" spans="1:33" s="46" customFormat="1" ht="100.5" customHeight="1" x14ac:dyDescent="0.25">
      <c r="A2" s="40" t="s">
        <v>18</v>
      </c>
      <c r="B2" s="40" t="s">
        <v>19</v>
      </c>
      <c r="C2" s="40" t="s">
        <v>193</v>
      </c>
      <c r="D2" s="40" t="s">
        <v>20</v>
      </c>
      <c r="E2" s="43" t="s">
        <v>21</v>
      </c>
      <c r="F2" s="45"/>
    </row>
    <row r="3" spans="1:33" s="46" customFormat="1" ht="86" customHeight="1" x14ac:dyDescent="0.25">
      <c r="A3" s="40" t="s">
        <v>22</v>
      </c>
      <c r="B3" s="40" t="s">
        <v>19</v>
      </c>
      <c r="C3" s="40" t="s">
        <v>23</v>
      </c>
      <c r="D3" s="40" t="s">
        <v>24</v>
      </c>
      <c r="E3" s="43" t="s">
        <v>25</v>
      </c>
      <c r="F3" s="45"/>
    </row>
    <row r="4" spans="1:33" s="46" customFormat="1" ht="131.25" customHeight="1" x14ac:dyDescent="0.25">
      <c r="A4" s="40" t="s">
        <v>26</v>
      </c>
      <c r="B4" s="47" t="s">
        <v>19</v>
      </c>
      <c r="C4" s="47" t="s">
        <v>23</v>
      </c>
      <c r="D4" s="47" t="s">
        <v>24</v>
      </c>
      <c r="E4" s="48" t="s">
        <v>180</v>
      </c>
      <c r="F4" s="45"/>
    </row>
    <row r="5" spans="1:33" s="46" customFormat="1" ht="98.25" customHeight="1" x14ac:dyDescent="0.25">
      <c r="A5" s="40" t="s">
        <v>27</v>
      </c>
      <c r="B5" s="40" t="s">
        <v>19</v>
      </c>
      <c r="C5" s="40" t="s">
        <v>23</v>
      </c>
      <c r="D5" s="40" t="s">
        <v>20</v>
      </c>
      <c r="E5" s="43" t="s">
        <v>28</v>
      </c>
      <c r="F5" s="45"/>
    </row>
    <row r="6" spans="1:33" s="46" customFormat="1" ht="111.75" customHeight="1" x14ac:dyDescent="0.25">
      <c r="A6" s="40" t="s">
        <v>29</v>
      </c>
      <c r="B6" s="40" t="s">
        <v>19</v>
      </c>
      <c r="C6" s="40" t="s">
        <v>23</v>
      </c>
      <c r="D6" s="40" t="s">
        <v>20</v>
      </c>
      <c r="E6" s="43" t="s">
        <v>194</v>
      </c>
      <c r="F6" s="45"/>
    </row>
    <row r="7" spans="1:33" s="46" customFormat="1" ht="39" customHeight="1" x14ac:dyDescent="0.25">
      <c r="A7" s="40" t="s">
        <v>30</v>
      </c>
      <c r="B7" s="40" t="s">
        <v>19</v>
      </c>
      <c r="C7" s="40" t="s">
        <v>23</v>
      </c>
      <c r="D7" s="40" t="s">
        <v>20</v>
      </c>
      <c r="E7" s="49" t="s">
        <v>195</v>
      </c>
      <c r="F7" s="45"/>
    </row>
    <row r="8" spans="1:33" s="46" customFormat="1" ht="84.75" customHeight="1" x14ac:dyDescent="0.25">
      <c r="A8" s="40" t="s">
        <v>31</v>
      </c>
      <c r="B8" s="40" t="s">
        <v>19</v>
      </c>
      <c r="C8" s="40" t="s">
        <v>23</v>
      </c>
      <c r="D8" s="40" t="s">
        <v>24</v>
      </c>
      <c r="E8" s="43" t="s">
        <v>32</v>
      </c>
      <c r="F8" s="45"/>
    </row>
    <row r="9" spans="1:33" s="46" customFormat="1" ht="39" customHeight="1" x14ac:dyDescent="0.25">
      <c r="A9" s="40" t="s">
        <v>33</v>
      </c>
      <c r="B9" s="40" t="s">
        <v>19</v>
      </c>
      <c r="C9" s="40" t="s">
        <v>23</v>
      </c>
      <c r="D9" s="40" t="s">
        <v>24</v>
      </c>
      <c r="E9" s="43" t="s">
        <v>196</v>
      </c>
      <c r="F9" s="45"/>
    </row>
    <row r="10" spans="1:33" s="46" customFormat="1" ht="39" x14ac:dyDescent="0.25">
      <c r="A10" s="40" t="s">
        <v>34</v>
      </c>
      <c r="B10" s="40" t="s">
        <v>19</v>
      </c>
      <c r="C10" s="40" t="s">
        <v>23</v>
      </c>
      <c r="D10" s="40" t="s">
        <v>24</v>
      </c>
      <c r="E10" s="43" t="s">
        <v>35</v>
      </c>
      <c r="F10" s="45"/>
    </row>
    <row r="11" spans="1:33" s="46" customFormat="1" ht="70.5" customHeight="1" x14ac:dyDescent="0.25">
      <c r="A11" s="40" t="s">
        <v>36</v>
      </c>
      <c r="B11" s="40" t="s">
        <v>19</v>
      </c>
      <c r="C11" s="40" t="s">
        <v>23</v>
      </c>
      <c r="D11" s="40" t="s">
        <v>24</v>
      </c>
      <c r="E11" s="43" t="s">
        <v>197</v>
      </c>
      <c r="F11" s="49"/>
    </row>
    <row r="12" spans="1:33" s="46" customFormat="1" ht="75.75" customHeight="1" x14ac:dyDescent="0.25">
      <c r="A12" s="40" t="s">
        <v>37</v>
      </c>
      <c r="B12" s="40" t="s">
        <v>19</v>
      </c>
      <c r="C12" s="40" t="s">
        <v>23</v>
      </c>
      <c r="D12" s="40" t="s">
        <v>24</v>
      </c>
      <c r="E12" s="43" t="s">
        <v>38</v>
      </c>
      <c r="F12" s="45"/>
    </row>
    <row r="13" spans="1:33" s="46" customFormat="1" ht="75.75" customHeight="1" x14ac:dyDescent="0.25">
      <c r="A13" s="40" t="s">
        <v>39</v>
      </c>
      <c r="B13" s="40"/>
      <c r="C13" s="40"/>
      <c r="D13" s="40"/>
      <c r="E13" s="43" t="s">
        <v>40</v>
      </c>
      <c r="F13" s="45"/>
    </row>
    <row r="14" spans="1:33" s="46" customFormat="1" ht="39" x14ac:dyDescent="0.25">
      <c r="A14" s="40" t="s">
        <v>41</v>
      </c>
      <c r="B14" s="40" t="s">
        <v>19</v>
      </c>
      <c r="C14" s="40" t="s">
        <v>23</v>
      </c>
      <c r="D14" s="40" t="s">
        <v>24</v>
      </c>
      <c r="E14" s="43" t="s">
        <v>42</v>
      </c>
      <c r="F14" s="45"/>
    </row>
    <row r="15" spans="1:33" s="46" customFormat="1" ht="40.5" customHeight="1" x14ac:dyDescent="0.25">
      <c r="A15" s="40" t="s">
        <v>43</v>
      </c>
      <c r="B15" s="40" t="s">
        <v>44</v>
      </c>
      <c r="C15" s="40" t="s">
        <v>23</v>
      </c>
      <c r="D15" s="40" t="s">
        <v>24</v>
      </c>
      <c r="E15" s="43" t="s">
        <v>45</v>
      </c>
      <c r="F15" s="45"/>
    </row>
    <row r="16" spans="1:33" s="46" customFormat="1" ht="78" x14ac:dyDescent="0.25">
      <c r="A16" s="40" t="s">
        <v>46</v>
      </c>
      <c r="B16" s="40" t="s">
        <v>47</v>
      </c>
      <c r="C16" s="40" t="s">
        <v>23</v>
      </c>
      <c r="D16" s="40" t="s">
        <v>20</v>
      </c>
      <c r="E16" s="43" t="s">
        <v>48</v>
      </c>
      <c r="F16" s="45"/>
    </row>
    <row r="17" spans="1:6" s="46" customFormat="1" ht="234" x14ac:dyDescent="0.25">
      <c r="A17" s="40" t="s">
        <v>49</v>
      </c>
      <c r="B17" s="40" t="s">
        <v>44</v>
      </c>
      <c r="C17" s="40" t="s">
        <v>23</v>
      </c>
      <c r="D17" s="40" t="s">
        <v>24</v>
      </c>
      <c r="E17" s="43" t="s">
        <v>198</v>
      </c>
      <c r="F17" s="45"/>
    </row>
    <row r="18" spans="1:6" s="46" customFormat="1" ht="88.5" customHeight="1" x14ac:dyDescent="0.25">
      <c r="A18" s="40" t="s">
        <v>50</v>
      </c>
      <c r="B18" s="40" t="s">
        <v>44</v>
      </c>
      <c r="C18" s="40"/>
      <c r="D18" s="40"/>
      <c r="E18" s="45" t="s">
        <v>51</v>
      </c>
      <c r="F18" s="45"/>
    </row>
    <row r="19" spans="1:6" s="46" customFormat="1" ht="57.65" customHeight="1" x14ac:dyDescent="0.25">
      <c r="A19" s="40" t="s">
        <v>52</v>
      </c>
      <c r="B19" s="40" t="s">
        <v>47</v>
      </c>
      <c r="C19" s="40" t="s">
        <v>23</v>
      </c>
      <c r="D19" s="40" t="s">
        <v>24</v>
      </c>
      <c r="E19" s="43" t="s">
        <v>53</v>
      </c>
      <c r="F19" s="45"/>
    </row>
    <row r="20" spans="1:6" s="46" customFormat="1" ht="89" customHeight="1" x14ac:dyDescent="0.25">
      <c r="A20" s="40" t="s">
        <v>54</v>
      </c>
      <c r="B20" s="40" t="s">
        <v>47</v>
      </c>
      <c r="C20" s="40" t="s">
        <v>23</v>
      </c>
      <c r="D20" s="40" t="s">
        <v>24</v>
      </c>
      <c r="E20" s="43" t="s">
        <v>55</v>
      </c>
      <c r="F20" s="45"/>
    </row>
    <row r="21" spans="1:6" s="46" customFormat="1" ht="164.25" customHeight="1" x14ac:dyDescent="0.25">
      <c r="A21" s="40" t="s">
        <v>56</v>
      </c>
      <c r="B21" s="40" t="s">
        <v>47</v>
      </c>
      <c r="C21" s="40" t="s">
        <v>23</v>
      </c>
      <c r="D21" s="40" t="s">
        <v>24</v>
      </c>
      <c r="E21" s="43" t="s">
        <v>57</v>
      </c>
      <c r="F21" s="45"/>
    </row>
    <row r="22" spans="1:6" s="46" customFormat="1" ht="94.5" customHeight="1" x14ac:dyDescent="0.25">
      <c r="A22" s="40" t="s">
        <v>58</v>
      </c>
      <c r="B22" s="40" t="s">
        <v>47</v>
      </c>
      <c r="C22" s="40" t="s">
        <v>23</v>
      </c>
      <c r="D22" s="40" t="s">
        <v>24</v>
      </c>
      <c r="E22" s="43" t="s">
        <v>59</v>
      </c>
      <c r="F22" s="45"/>
    </row>
    <row r="23" spans="1:6" s="46" customFormat="1" ht="105.75" customHeight="1" x14ac:dyDescent="0.25">
      <c r="A23" s="40" t="s">
        <v>60</v>
      </c>
      <c r="B23" s="40" t="s">
        <v>47</v>
      </c>
      <c r="C23" s="40" t="s">
        <v>23</v>
      </c>
      <c r="D23" s="40" t="s">
        <v>24</v>
      </c>
      <c r="E23" s="43" t="s">
        <v>181</v>
      </c>
      <c r="F23" s="45"/>
    </row>
    <row r="24" spans="1:6" s="46" customFormat="1" ht="105.75" customHeight="1" x14ac:dyDescent="0.25">
      <c r="A24" s="40" t="s">
        <v>61</v>
      </c>
      <c r="B24" s="40" t="s">
        <v>47</v>
      </c>
      <c r="C24" s="40" t="s">
        <v>23</v>
      </c>
      <c r="D24" s="40" t="s">
        <v>24</v>
      </c>
      <c r="E24" s="43" t="s">
        <v>62</v>
      </c>
      <c r="F24" s="45"/>
    </row>
    <row r="25" spans="1:6" s="46" customFormat="1" ht="206.25" customHeight="1" x14ac:dyDescent="0.25">
      <c r="A25" s="40" t="s">
        <v>63</v>
      </c>
      <c r="B25" s="40" t="s">
        <v>47</v>
      </c>
      <c r="C25" s="40" t="s">
        <v>23</v>
      </c>
      <c r="D25" s="40" t="s">
        <v>24</v>
      </c>
      <c r="E25" s="43" t="s">
        <v>182</v>
      </c>
      <c r="F25" s="45"/>
    </row>
    <row r="26" spans="1:6" s="46" customFormat="1" ht="377.25" customHeight="1" x14ac:dyDescent="0.25">
      <c r="A26" s="40" t="s">
        <v>64</v>
      </c>
      <c r="B26" s="40" t="s">
        <v>47</v>
      </c>
      <c r="C26" s="40" t="s">
        <v>23</v>
      </c>
      <c r="D26" s="40" t="s">
        <v>24</v>
      </c>
      <c r="E26" s="43" t="s">
        <v>65</v>
      </c>
      <c r="F26" s="45"/>
    </row>
    <row r="27" spans="1:6" s="46" customFormat="1" ht="98.25" customHeight="1" x14ac:dyDescent="0.25">
      <c r="A27" s="40" t="s">
        <v>66</v>
      </c>
      <c r="B27" s="40" t="s">
        <v>47</v>
      </c>
      <c r="C27" s="40" t="s">
        <v>23</v>
      </c>
      <c r="D27" s="40" t="s">
        <v>24</v>
      </c>
      <c r="E27" s="43" t="s">
        <v>199</v>
      </c>
      <c r="F27" s="45"/>
    </row>
    <row r="28" spans="1:6" s="46" customFormat="1" ht="120" customHeight="1" x14ac:dyDescent="0.25">
      <c r="A28" s="40" t="s">
        <v>67</v>
      </c>
      <c r="B28" s="42" t="s">
        <v>68</v>
      </c>
      <c r="C28" s="42" t="s">
        <v>23</v>
      </c>
      <c r="D28" s="42" t="s">
        <v>24</v>
      </c>
      <c r="E28" s="44" t="s">
        <v>69</v>
      </c>
      <c r="F28" s="42"/>
    </row>
    <row r="29" spans="1:6" s="46" customFormat="1" ht="52" x14ac:dyDescent="0.25">
      <c r="A29" s="40" t="s">
        <v>70</v>
      </c>
      <c r="B29" s="40" t="s">
        <v>47</v>
      </c>
      <c r="C29" s="40" t="s">
        <v>23</v>
      </c>
      <c r="D29" s="40" t="s">
        <v>24</v>
      </c>
      <c r="E29" s="43" t="s">
        <v>71</v>
      </c>
      <c r="F29" s="45"/>
    </row>
    <row r="30" spans="1:6" s="46" customFormat="1" ht="116.15" customHeight="1" x14ac:dyDescent="0.25">
      <c r="A30" s="40" t="s">
        <v>72</v>
      </c>
      <c r="B30" s="40" t="s">
        <v>47</v>
      </c>
      <c r="C30" s="40"/>
      <c r="D30" s="40"/>
      <c r="E30" s="43" t="s">
        <v>200</v>
      </c>
      <c r="F30" s="45"/>
    </row>
    <row r="31" spans="1:6" s="46" customFormat="1" ht="39" x14ac:dyDescent="0.25">
      <c r="A31" s="40" t="s">
        <v>73</v>
      </c>
      <c r="B31" s="40" t="s">
        <v>47</v>
      </c>
      <c r="C31" s="40" t="s">
        <v>23</v>
      </c>
      <c r="D31" s="40" t="s">
        <v>24</v>
      </c>
      <c r="E31" s="43" t="s">
        <v>74</v>
      </c>
      <c r="F31" s="45"/>
    </row>
    <row r="32" spans="1:6" s="46" customFormat="1" ht="147" customHeight="1" x14ac:dyDescent="0.25">
      <c r="A32" s="40" t="s">
        <v>75</v>
      </c>
      <c r="B32" s="40" t="s">
        <v>47</v>
      </c>
      <c r="C32" s="40" t="s">
        <v>23</v>
      </c>
      <c r="D32" s="40" t="s">
        <v>24</v>
      </c>
      <c r="E32" s="43" t="s">
        <v>76</v>
      </c>
      <c r="F32" s="45"/>
    </row>
    <row r="33" spans="1:6" s="46" customFormat="1" ht="26" x14ac:dyDescent="0.25">
      <c r="A33" s="40" t="s">
        <v>77</v>
      </c>
      <c r="B33" s="40" t="s">
        <v>78</v>
      </c>
      <c r="C33" s="40" t="s">
        <v>23</v>
      </c>
      <c r="D33" s="40" t="s">
        <v>24</v>
      </c>
      <c r="E33" s="43" t="s">
        <v>79</v>
      </c>
      <c r="F33" s="45"/>
    </row>
    <row r="34" spans="1:6" s="46" customFormat="1" ht="198" customHeight="1" x14ac:dyDescent="0.25">
      <c r="A34" s="40" t="s">
        <v>80</v>
      </c>
      <c r="B34" s="40" t="s">
        <v>78</v>
      </c>
      <c r="C34" s="40" t="s">
        <v>23</v>
      </c>
      <c r="D34" s="40" t="s">
        <v>24</v>
      </c>
      <c r="E34" s="43" t="s">
        <v>201</v>
      </c>
      <c r="F34" s="45"/>
    </row>
    <row r="35" spans="1:6" s="46" customFormat="1" ht="131.25" customHeight="1" x14ac:dyDescent="0.25">
      <c r="A35" s="40" t="s">
        <v>81</v>
      </c>
      <c r="B35" s="40" t="s">
        <v>78</v>
      </c>
      <c r="C35" s="40" t="s">
        <v>23</v>
      </c>
      <c r="D35" s="40" t="s">
        <v>24</v>
      </c>
      <c r="E35" s="43" t="s">
        <v>202</v>
      </c>
      <c r="F35" s="45"/>
    </row>
    <row r="36" spans="1:6" s="46" customFormat="1" ht="141.75" customHeight="1" x14ac:dyDescent="0.25">
      <c r="A36" s="40" t="s">
        <v>82</v>
      </c>
      <c r="B36" s="40" t="s">
        <v>83</v>
      </c>
      <c r="C36" s="40" t="s">
        <v>23</v>
      </c>
      <c r="D36" s="40" t="s">
        <v>24</v>
      </c>
      <c r="E36" s="43" t="s">
        <v>84</v>
      </c>
      <c r="F36" s="45"/>
    </row>
    <row r="37" spans="1:6" s="46" customFormat="1" ht="39" x14ac:dyDescent="0.25">
      <c r="A37" s="40" t="s">
        <v>85</v>
      </c>
      <c r="B37" s="40" t="s">
        <v>83</v>
      </c>
      <c r="C37" s="40" t="s">
        <v>23</v>
      </c>
      <c r="D37" s="40" t="s">
        <v>24</v>
      </c>
      <c r="E37" s="43" t="s">
        <v>86</v>
      </c>
      <c r="F37" s="45"/>
    </row>
    <row r="38" spans="1:6" s="46" customFormat="1" ht="39" x14ac:dyDescent="0.25">
      <c r="A38" s="40" t="s">
        <v>87</v>
      </c>
      <c r="B38" s="40" t="s">
        <v>83</v>
      </c>
      <c r="C38" s="40" t="s">
        <v>23</v>
      </c>
      <c r="D38" s="40" t="s">
        <v>24</v>
      </c>
      <c r="E38" s="43" t="s">
        <v>88</v>
      </c>
      <c r="F38" s="45"/>
    </row>
    <row r="39" spans="1:6" s="46" customFormat="1" ht="52" x14ac:dyDescent="0.25">
      <c r="A39" s="40" t="s">
        <v>89</v>
      </c>
      <c r="B39" s="40" t="s">
        <v>83</v>
      </c>
      <c r="C39" s="40" t="s">
        <v>23</v>
      </c>
      <c r="D39" s="40" t="s">
        <v>24</v>
      </c>
      <c r="E39" s="43" t="s">
        <v>90</v>
      </c>
      <c r="F39" s="45"/>
    </row>
    <row r="40" spans="1:6" s="46" customFormat="1" ht="26" x14ac:dyDescent="0.25">
      <c r="A40" s="40" t="s">
        <v>91</v>
      </c>
      <c r="B40" s="40" t="s">
        <v>92</v>
      </c>
      <c r="C40" s="40" t="s">
        <v>23</v>
      </c>
      <c r="D40" s="40" t="s">
        <v>24</v>
      </c>
      <c r="E40" s="43" t="s">
        <v>93</v>
      </c>
      <c r="F40" s="45"/>
    </row>
    <row r="41" spans="1:6" s="46" customFormat="1" ht="51" customHeight="1" x14ac:dyDescent="0.25">
      <c r="A41" s="40" t="s">
        <v>94</v>
      </c>
      <c r="B41" s="40" t="s">
        <v>92</v>
      </c>
      <c r="C41" s="40" t="s">
        <v>23</v>
      </c>
      <c r="D41" s="40" t="s">
        <v>24</v>
      </c>
      <c r="E41" s="43" t="s">
        <v>95</v>
      </c>
      <c r="F41" s="45"/>
    </row>
    <row r="42" spans="1:6" s="46" customFormat="1" ht="26" x14ac:dyDescent="0.25">
      <c r="A42" s="40" t="s">
        <v>96</v>
      </c>
      <c r="B42" s="40" t="s">
        <v>97</v>
      </c>
      <c r="C42" s="40" t="s">
        <v>98</v>
      </c>
      <c r="D42" s="40" t="s">
        <v>24</v>
      </c>
      <c r="E42" s="43" t="s">
        <v>99</v>
      </c>
      <c r="F42" s="45"/>
    </row>
    <row r="43" spans="1:6" s="46" customFormat="1" ht="26" x14ac:dyDescent="0.25">
      <c r="A43" s="40" t="s">
        <v>100</v>
      </c>
      <c r="B43" s="40" t="s">
        <v>97</v>
      </c>
      <c r="C43" s="40" t="s">
        <v>98</v>
      </c>
      <c r="D43" s="40" t="s">
        <v>24</v>
      </c>
      <c r="E43" s="43" t="s">
        <v>101</v>
      </c>
      <c r="F43" s="45"/>
    </row>
    <row r="44" spans="1:6" s="46" customFormat="1" ht="26" x14ac:dyDescent="0.25">
      <c r="A44" s="40" t="s">
        <v>102</v>
      </c>
      <c r="B44" s="40" t="s">
        <v>97</v>
      </c>
      <c r="C44" s="40" t="s">
        <v>98</v>
      </c>
      <c r="D44" s="40" t="s">
        <v>24</v>
      </c>
      <c r="E44" s="43" t="s">
        <v>103</v>
      </c>
      <c r="F44" s="45"/>
    </row>
    <row r="45" spans="1:6" s="46" customFormat="1" ht="26" x14ac:dyDescent="0.25">
      <c r="A45" s="40" t="s">
        <v>104</v>
      </c>
      <c r="B45" s="40" t="s">
        <v>97</v>
      </c>
      <c r="C45" s="40" t="s">
        <v>98</v>
      </c>
      <c r="D45" s="40" t="s">
        <v>24</v>
      </c>
      <c r="E45" s="43" t="s">
        <v>105</v>
      </c>
      <c r="F45" s="45"/>
    </row>
    <row r="46" spans="1:6" s="46" customFormat="1" ht="192.75" customHeight="1" x14ac:dyDescent="0.25">
      <c r="A46" s="40" t="s">
        <v>106</v>
      </c>
      <c r="B46" s="40" t="s">
        <v>97</v>
      </c>
      <c r="C46" s="40" t="s">
        <v>98</v>
      </c>
      <c r="D46" s="40" t="s">
        <v>24</v>
      </c>
      <c r="E46" s="43" t="s">
        <v>203</v>
      </c>
      <c r="F46" s="45"/>
    </row>
    <row r="47" spans="1:6" s="46" customFormat="1" ht="127.5" customHeight="1" x14ac:dyDescent="0.25">
      <c r="A47" s="40" t="s">
        <v>107</v>
      </c>
      <c r="B47" s="40" t="s">
        <v>97</v>
      </c>
      <c r="C47" s="40" t="s">
        <v>98</v>
      </c>
      <c r="D47" s="40" t="s">
        <v>24</v>
      </c>
      <c r="E47" s="43" t="s">
        <v>108</v>
      </c>
      <c r="F47" s="45"/>
    </row>
    <row r="48" spans="1:6" s="46" customFormat="1" ht="39" x14ac:dyDescent="0.25">
      <c r="A48" s="40" t="s">
        <v>109</v>
      </c>
      <c r="B48" s="40" t="s">
        <v>97</v>
      </c>
      <c r="C48" s="40" t="s">
        <v>98</v>
      </c>
      <c r="D48" s="40" t="s">
        <v>24</v>
      </c>
      <c r="E48" s="43" t="s">
        <v>204</v>
      </c>
      <c r="F48" s="45"/>
    </row>
    <row r="49" spans="1:6" s="46" customFormat="1" ht="39" x14ac:dyDescent="0.25">
      <c r="A49" s="40" t="s">
        <v>110</v>
      </c>
      <c r="B49" s="40" t="s">
        <v>111</v>
      </c>
      <c r="C49" s="40" t="s">
        <v>98</v>
      </c>
      <c r="D49" s="40" t="s">
        <v>24</v>
      </c>
      <c r="E49" s="43" t="s">
        <v>112</v>
      </c>
      <c r="F49" s="45"/>
    </row>
    <row r="50" spans="1:6" s="46" customFormat="1" ht="49.5" customHeight="1" x14ac:dyDescent="0.25">
      <c r="A50" s="40" t="s">
        <v>113</v>
      </c>
      <c r="B50" s="40"/>
      <c r="C50" s="40"/>
      <c r="D50" s="40"/>
      <c r="E50" s="43" t="s">
        <v>40</v>
      </c>
      <c r="F50" s="45"/>
    </row>
    <row r="51" spans="1:6" s="46" customFormat="1" ht="26" x14ac:dyDescent="0.25">
      <c r="A51" s="40" t="s">
        <v>114</v>
      </c>
      <c r="B51" s="40" t="s">
        <v>115</v>
      </c>
      <c r="C51" s="40" t="s">
        <v>23</v>
      </c>
      <c r="D51" s="40" t="s">
        <v>24</v>
      </c>
      <c r="E51" s="43" t="s">
        <v>205</v>
      </c>
      <c r="F51" s="45"/>
    </row>
    <row r="52" spans="1:6" s="46" customFormat="1" ht="26" x14ac:dyDescent="0.25">
      <c r="A52" s="40" t="s">
        <v>116</v>
      </c>
      <c r="B52" s="42" t="s">
        <v>97</v>
      </c>
      <c r="C52" s="42"/>
      <c r="D52" s="40"/>
      <c r="E52" s="44" t="s">
        <v>117</v>
      </c>
      <c r="F52" s="42"/>
    </row>
  </sheetData>
  <dataValidations count="1">
    <dataValidation type="list" allowBlank="1" showInputMessage="1" showErrorMessage="1" sqref="D2:D6 D7 D8:D51" xr:uid="{00000000-0002-0000-0100-000000000000}">
      <formula1>"Functionality, Performance, Data Accuracy, Broken"</formula1>
    </dataValidation>
  </dataValidations>
  <pageMargins left="0.7" right="0.7" top="0.75" bottom="0.75" header="0.3" footer="0.3"/>
  <pageSetup scale="63" fitToHeight="0" orientation="portrait" r:id="rId1"/>
  <legacy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AG53"/>
  <sheetViews>
    <sheetView zoomScale="90" zoomScaleNormal="90" workbookViewId="0">
      <pane ySplit="1" topLeftCell="A26" activePane="bottomLeft" state="frozen"/>
      <selection activeCell="H2" sqref="H2"/>
      <selection pane="bottomLeft" activeCell="E27" sqref="E27"/>
    </sheetView>
  </sheetViews>
  <sheetFormatPr defaultRowHeight="12.5" x14ac:dyDescent="0.25"/>
  <cols>
    <col min="1" max="1" width="8.54296875" customWidth="1"/>
    <col min="2" max="2" width="12.36328125" customWidth="1"/>
    <col min="3" max="4" width="12.54296875" customWidth="1"/>
    <col min="5" max="5" width="58.1796875" customWidth="1"/>
    <col min="6" max="6" width="35.36328125" customWidth="1"/>
  </cols>
  <sheetData>
    <row r="1" spans="1:33" s="15" customFormat="1" ht="38.15" customHeight="1" x14ac:dyDescent="0.25">
      <c r="A1" s="12" t="s">
        <v>12</v>
      </c>
      <c r="B1" s="10" t="s">
        <v>13</v>
      </c>
      <c r="C1" s="23" t="s">
        <v>14</v>
      </c>
      <c r="D1" s="3" t="s">
        <v>15</v>
      </c>
      <c r="E1" s="22" t="s">
        <v>16</v>
      </c>
      <c r="F1" s="25" t="s">
        <v>17</v>
      </c>
      <c r="G1" s="14"/>
      <c r="H1" s="14"/>
      <c r="I1" s="14"/>
      <c r="J1" s="14"/>
      <c r="K1" s="14"/>
      <c r="L1" s="14"/>
      <c r="M1" s="14"/>
      <c r="N1" s="14"/>
      <c r="O1" s="14"/>
      <c r="P1" s="14"/>
      <c r="Q1" s="14"/>
      <c r="R1" s="14"/>
      <c r="S1" s="14"/>
      <c r="T1" s="14"/>
      <c r="U1" s="14"/>
      <c r="V1" s="14"/>
      <c r="W1" s="14"/>
      <c r="X1" s="14"/>
      <c r="Y1" s="14"/>
      <c r="Z1" s="14"/>
      <c r="AA1" s="14"/>
      <c r="AB1" s="14"/>
      <c r="AC1" s="14"/>
      <c r="AD1" s="14"/>
      <c r="AE1" s="14"/>
      <c r="AF1" s="14"/>
      <c r="AG1" s="14"/>
    </row>
    <row r="2" spans="1:33" s="13" customFormat="1" ht="39" x14ac:dyDescent="0.25">
      <c r="A2" s="39" t="s">
        <v>119</v>
      </c>
      <c r="B2" s="39" t="s">
        <v>115</v>
      </c>
      <c r="C2" s="39" t="s">
        <v>118</v>
      </c>
      <c r="D2" s="39" t="s">
        <v>24</v>
      </c>
      <c r="E2" s="41" t="s">
        <v>183</v>
      </c>
      <c r="F2" s="17"/>
    </row>
    <row r="3" spans="1:33" s="13" customFormat="1" ht="39" x14ac:dyDescent="0.25">
      <c r="A3" s="39" t="s">
        <v>120</v>
      </c>
      <c r="B3" s="39" t="s">
        <v>115</v>
      </c>
      <c r="C3" s="39" t="s">
        <v>118</v>
      </c>
      <c r="D3" s="39" t="s">
        <v>24</v>
      </c>
      <c r="E3" s="41" t="s">
        <v>121</v>
      </c>
      <c r="F3" s="17"/>
    </row>
    <row r="4" spans="1:33" s="13" customFormat="1" ht="398.25" customHeight="1" x14ac:dyDescent="0.25">
      <c r="A4" s="39" t="s">
        <v>122</v>
      </c>
      <c r="B4" s="39" t="s">
        <v>115</v>
      </c>
      <c r="C4" s="39" t="s">
        <v>118</v>
      </c>
      <c r="D4" s="39" t="s">
        <v>24</v>
      </c>
      <c r="E4" s="41" t="s">
        <v>184</v>
      </c>
      <c r="F4" s="17"/>
    </row>
    <row r="5" spans="1:33" s="13" customFormat="1" ht="231" customHeight="1" x14ac:dyDescent="0.25">
      <c r="A5" s="39" t="s">
        <v>123</v>
      </c>
      <c r="B5" s="39" t="s">
        <v>115</v>
      </c>
      <c r="C5" s="39" t="s">
        <v>118</v>
      </c>
      <c r="D5" s="39" t="s">
        <v>24</v>
      </c>
      <c r="E5" s="41" t="s">
        <v>124</v>
      </c>
      <c r="F5" s="17"/>
    </row>
    <row r="6" spans="1:33" s="13" customFormat="1" ht="231" customHeight="1" x14ac:dyDescent="0.25">
      <c r="A6" s="39" t="s">
        <v>125</v>
      </c>
      <c r="B6" s="39" t="s">
        <v>115</v>
      </c>
      <c r="C6" s="39" t="s">
        <v>118</v>
      </c>
      <c r="D6" s="39" t="s">
        <v>24</v>
      </c>
      <c r="E6" s="41" t="s">
        <v>185</v>
      </c>
      <c r="F6" s="17"/>
    </row>
    <row r="7" spans="1:33" s="13" customFormat="1" ht="95.25" customHeight="1" x14ac:dyDescent="0.25">
      <c r="A7" s="39" t="s">
        <v>126</v>
      </c>
      <c r="B7" s="39" t="s">
        <v>115</v>
      </c>
      <c r="C7" s="39" t="s">
        <v>118</v>
      </c>
      <c r="D7" s="39" t="s">
        <v>24</v>
      </c>
      <c r="E7" s="41" t="s">
        <v>186</v>
      </c>
      <c r="F7" s="17"/>
    </row>
    <row r="8" spans="1:33" s="13" customFormat="1" ht="150" customHeight="1" x14ac:dyDescent="0.25">
      <c r="A8" s="39" t="s">
        <v>127</v>
      </c>
      <c r="B8" s="39" t="s">
        <v>115</v>
      </c>
      <c r="C8" s="39" t="s">
        <v>128</v>
      </c>
      <c r="D8" s="39" t="s">
        <v>24</v>
      </c>
      <c r="E8" s="41" t="s">
        <v>129</v>
      </c>
      <c r="F8" s="17"/>
    </row>
    <row r="9" spans="1:33" s="13" customFormat="1" ht="198.75" customHeight="1" x14ac:dyDescent="0.25">
      <c r="A9" s="39" t="s">
        <v>130</v>
      </c>
      <c r="B9" s="39" t="s">
        <v>115</v>
      </c>
      <c r="C9" s="39" t="s">
        <v>118</v>
      </c>
      <c r="D9" s="39" t="s">
        <v>24</v>
      </c>
      <c r="E9" s="41" t="s">
        <v>131</v>
      </c>
      <c r="F9" s="17"/>
    </row>
    <row r="10" spans="1:33" s="13" customFormat="1" ht="124.5" customHeight="1" x14ac:dyDescent="0.25">
      <c r="A10" s="39" t="s">
        <v>132</v>
      </c>
      <c r="B10" s="39" t="s">
        <v>115</v>
      </c>
      <c r="C10" s="39" t="s">
        <v>118</v>
      </c>
      <c r="D10" s="39" t="s">
        <v>24</v>
      </c>
      <c r="E10" s="41" t="s">
        <v>133</v>
      </c>
      <c r="F10" s="17"/>
    </row>
    <row r="11" spans="1:33" s="13" customFormat="1" ht="67.5" customHeight="1" x14ac:dyDescent="0.25">
      <c r="A11" s="39" t="s">
        <v>134</v>
      </c>
      <c r="B11" s="39" t="s">
        <v>115</v>
      </c>
      <c r="C11" s="39" t="s">
        <v>118</v>
      </c>
      <c r="D11" s="39" t="s">
        <v>24</v>
      </c>
      <c r="E11" s="41" t="s">
        <v>135</v>
      </c>
      <c r="F11" s="17"/>
    </row>
    <row r="12" spans="1:33" s="13" customFormat="1" ht="70.5" customHeight="1" x14ac:dyDescent="0.25">
      <c r="A12" s="39" t="s">
        <v>136</v>
      </c>
      <c r="B12" s="39" t="s">
        <v>115</v>
      </c>
      <c r="C12" s="39" t="s">
        <v>118</v>
      </c>
      <c r="D12" s="39" t="s">
        <v>24</v>
      </c>
      <c r="E12" s="41" t="s">
        <v>137</v>
      </c>
      <c r="F12" s="17"/>
    </row>
    <row r="13" spans="1:33" s="13" customFormat="1" ht="192" customHeight="1" x14ac:dyDescent="0.25">
      <c r="A13" s="39" t="s">
        <v>138</v>
      </c>
      <c r="B13" s="39" t="s">
        <v>115</v>
      </c>
      <c r="C13" s="39" t="s">
        <v>118</v>
      </c>
      <c r="D13" s="39" t="s">
        <v>24</v>
      </c>
      <c r="E13" s="41" t="s">
        <v>139</v>
      </c>
      <c r="F13" s="37"/>
    </row>
    <row r="14" spans="1:33" s="13" customFormat="1" ht="78" x14ac:dyDescent="0.25">
      <c r="A14" s="39" t="s">
        <v>140</v>
      </c>
      <c r="B14" s="39" t="s">
        <v>115</v>
      </c>
      <c r="C14" s="39" t="s">
        <v>118</v>
      </c>
      <c r="D14" s="39" t="s">
        <v>24</v>
      </c>
      <c r="E14" s="41" t="s">
        <v>141</v>
      </c>
      <c r="F14" s="17"/>
    </row>
    <row r="15" spans="1:33" s="13" customFormat="1" ht="52" x14ac:dyDescent="0.25">
      <c r="A15" s="39" t="s">
        <v>142</v>
      </c>
      <c r="B15" s="39" t="s">
        <v>115</v>
      </c>
      <c r="C15" s="39" t="s">
        <v>118</v>
      </c>
      <c r="D15" s="39" t="s">
        <v>24</v>
      </c>
      <c r="E15" s="41" t="s">
        <v>187</v>
      </c>
      <c r="F15" s="17"/>
    </row>
    <row r="16" spans="1:33" s="13" customFormat="1" ht="150" customHeight="1" x14ac:dyDescent="0.25">
      <c r="A16" s="39" t="s">
        <v>143</v>
      </c>
      <c r="B16" s="39" t="s">
        <v>115</v>
      </c>
      <c r="C16" s="39" t="s">
        <v>144</v>
      </c>
      <c r="D16" s="39" t="s">
        <v>24</v>
      </c>
      <c r="E16" s="41" t="s">
        <v>188</v>
      </c>
      <c r="F16" s="17"/>
    </row>
    <row r="17" spans="1:6" s="13" customFormat="1" ht="130" x14ac:dyDescent="0.25">
      <c r="A17" s="39" t="s">
        <v>145</v>
      </c>
      <c r="B17" s="39" t="s">
        <v>115</v>
      </c>
      <c r="C17" s="39" t="s">
        <v>118</v>
      </c>
      <c r="D17" s="39" t="s">
        <v>24</v>
      </c>
      <c r="E17" s="41" t="s">
        <v>146</v>
      </c>
      <c r="F17" s="17"/>
    </row>
    <row r="18" spans="1:6" s="13" customFormat="1" ht="66.75" customHeight="1" x14ac:dyDescent="0.25">
      <c r="A18" s="39" t="s">
        <v>147</v>
      </c>
      <c r="B18" s="39" t="s">
        <v>148</v>
      </c>
      <c r="C18" s="39" t="s">
        <v>118</v>
      </c>
      <c r="D18" s="39" t="s">
        <v>24</v>
      </c>
      <c r="E18" s="41" t="s">
        <v>189</v>
      </c>
      <c r="F18" s="17"/>
    </row>
    <row r="19" spans="1:6" s="13" customFormat="1" ht="70.5" customHeight="1" x14ac:dyDescent="0.25">
      <c r="A19" s="39" t="s">
        <v>149</v>
      </c>
      <c r="B19" s="39" t="s">
        <v>148</v>
      </c>
      <c r="C19" s="39" t="s">
        <v>118</v>
      </c>
      <c r="D19" s="39" t="s">
        <v>24</v>
      </c>
      <c r="E19" s="41" t="s">
        <v>150</v>
      </c>
      <c r="F19" s="17"/>
    </row>
    <row r="20" spans="1:6" s="13" customFormat="1" ht="107.25" customHeight="1" x14ac:dyDescent="0.25">
      <c r="A20" s="39" t="s">
        <v>151</v>
      </c>
      <c r="B20" s="39" t="s">
        <v>148</v>
      </c>
      <c r="C20" s="39" t="s">
        <v>118</v>
      </c>
      <c r="D20" s="39" t="s">
        <v>24</v>
      </c>
      <c r="E20" s="41" t="s">
        <v>152</v>
      </c>
      <c r="F20" s="17"/>
    </row>
    <row r="21" spans="1:6" s="30" customFormat="1" ht="115.5" customHeight="1" x14ac:dyDescent="0.25">
      <c r="A21" s="40" t="s">
        <v>153</v>
      </c>
      <c r="B21" s="42" t="s">
        <v>19</v>
      </c>
      <c r="C21" s="39" t="s">
        <v>118</v>
      </c>
      <c r="D21" s="40" t="s">
        <v>24</v>
      </c>
      <c r="E21" s="44" t="s">
        <v>154</v>
      </c>
      <c r="F21" s="33"/>
    </row>
    <row r="22" spans="1:6" ht="76.5" customHeight="1" x14ac:dyDescent="0.25">
      <c r="A22" s="39" t="s">
        <v>155</v>
      </c>
      <c r="B22" s="39" t="s">
        <v>148</v>
      </c>
      <c r="C22" s="39" t="s">
        <v>118</v>
      </c>
      <c r="D22" s="39" t="s">
        <v>24</v>
      </c>
      <c r="E22" s="41" t="s">
        <v>190</v>
      </c>
      <c r="F22" s="17"/>
    </row>
    <row r="23" spans="1:6" s="30" customFormat="1" ht="274.5" customHeight="1" x14ac:dyDescent="0.25">
      <c r="A23" s="40" t="s">
        <v>156</v>
      </c>
      <c r="B23" s="40" t="s">
        <v>47</v>
      </c>
      <c r="C23" s="39" t="s">
        <v>118</v>
      </c>
      <c r="D23" s="40" t="s">
        <v>24</v>
      </c>
      <c r="E23" s="43" t="s">
        <v>191</v>
      </c>
      <c r="F23" s="33"/>
    </row>
    <row r="24" spans="1:6" s="30" customFormat="1" ht="111.75" customHeight="1" x14ac:dyDescent="0.25">
      <c r="A24" s="42" t="s">
        <v>157</v>
      </c>
      <c r="B24" s="42" t="s">
        <v>19</v>
      </c>
      <c r="C24" s="39" t="s">
        <v>118</v>
      </c>
      <c r="D24" s="40" t="s">
        <v>24</v>
      </c>
      <c r="E24" s="44" t="s">
        <v>158</v>
      </c>
      <c r="F24" s="33"/>
    </row>
    <row r="25" spans="1:6" s="30" customFormat="1" ht="96.75" customHeight="1" x14ac:dyDescent="0.25">
      <c r="A25" s="42" t="s">
        <v>159</v>
      </c>
      <c r="B25" s="42" t="s">
        <v>19</v>
      </c>
      <c r="C25" s="39" t="s">
        <v>118</v>
      </c>
      <c r="D25" s="40" t="s">
        <v>24</v>
      </c>
      <c r="E25" s="44" t="s">
        <v>192</v>
      </c>
      <c r="F25" s="33"/>
    </row>
    <row r="26" spans="1:6" s="30" customFormat="1" ht="167.25" customHeight="1" x14ac:dyDescent="0.25">
      <c r="A26" s="40" t="s">
        <v>160</v>
      </c>
      <c r="B26" s="42" t="s">
        <v>19</v>
      </c>
      <c r="C26" s="39" t="s">
        <v>118</v>
      </c>
      <c r="D26" s="40" t="s">
        <v>24</v>
      </c>
      <c r="E26" s="44" t="s">
        <v>161</v>
      </c>
      <c r="F26" s="33"/>
    </row>
    <row r="27" spans="1:6" s="30" customFormat="1" ht="115.5" customHeight="1" x14ac:dyDescent="0.25">
      <c r="A27" s="40" t="s">
        <v>153</v>
      </c>
      <c r="B27" s="42" t="s">
        <v>19</v>
      </c>
      <c r="C27" s="39" t="s">
        <v>118</v>
      </c>
      <c r="D27" s="40" t="s">
        <v>24</v>
      </c>
      <c r="E27" s="44" t="s">
        <v>154</v>
      </c>
      <c r="F27" s="33"/>
    </row>
    <row r="28" spans="1:6" ht="26" x14ac:dyDescent="0.25">
      <c r="A28" s="11"/>
      <c r="B28" s="11"/>
      <c r="C28" s="11"/>
      <c r="D28" s="11"/>
      <c r="E28" s="44" t="s">
        <v>173</v>
      </c>
      <c r="F28" s="11"/>
    </row>
    <row r="29" spans="1:6" ht="26" x14ac:dyDescent="0.25">
      <c r="A29" s="11"/>
      <c r="B29" s="11"/>
      <c r="C29" s="11"/>
      <c r="D29" s="11"/>
      <c r="E29" s="44" t="s">
        <v>174</v>
      </c>
      <c r="F29" s="11"/>
    </row>
    <row r="30" spans="1:6" x14ac:dyDescent="0.25">
      <c r="A30" s="11"/>
      <c r="B30" s="11"/>
      <c r="C30" s="11"/>
      <c r="D30" s="11"/>
      <c r="E30" s="11"/>
      <c r="F30" s="11"/>
    </row>
    <row r="31" spans="1:6" x14ac:dyDescent="0.25">
      <c r="A31" s="11"/>
      <c r="B31" s="11"/>
      <c r="C31" s="11"/>
      <c r="D31" s="11"/>
      <c r="E31" s="11"/>
      <c r="F31" s="11"/>
    </row>
    <row r="32" spans="1:6" x14ac:dyDescent="0.25">
      <c r="A32" s="11"/>
      <c r="B32" s="11"/>
      <c r="C32" s="11"/>
      <c r="D32" s="11"/>
      <c r="E32" s="11"/>
      <c r="F32" s="11"/>
    </row>
    <row r="33" spans="1:6" x14ac:dyDescent="0.25">
      <c r="A33" s="11"/>
      <c r="B33" s="11"/>
      <c r="C33" s="11"/>
      <c r="D33" s="11"/>
      <c r="E33" s="11"/>
      <c r="F33" s="11"/>
    </row>
    <row r="34" spans="1:6" x14ac:dyDescent="0.25">
      <c r="A34" s="11"/>
      <c r="B34" s="11"/>
      <c r="C34" s="11"/>
      <c r="D34" s="11"/>
      <c r="E34" s="11"/>
      <c r="F34" s="11"/>
    </row>
    <row r="35" spans="1:6" x14ac:dyDescent="0.25">
      <c r="A35" s="11"/>
      <c r="B35" s="11"/>
      <c r="C35" s="11"/>
      <c r="D35" s="11"/>
      <c r="E35" s="11"/>
      <c r="F35" s="11"/>
    </row>
    <row r="36" spans="1:6" x14ac:dyDescent="0.25">
      <c r="A36" s="11"/>
      <c r="B36" s="11"/>
      <c r="C36" s="11"/>
      <c r="D36" s="11"/>
      <c r="E36" s="11"/>
      <c r="F36" s="11"/>
    </row>
    <row r="37" spans="1:6" x14ac:dyDescent="0.25">
      <c r="A37" s="11"/>
      <c r="B37" s="11"/>
      <c r="C37" s="11"/>
      <c r="D37" s="11"/>
      <c r="E37" s="11"/>
      <c r="F37" s="11"/>
    </row>
    <row r="38" spans="1:6" x14ac:dyDescent="0.25">
      <c r="A38" s="11"/>
      <c r="B38" s="11"/>
      <c r="C38" s="11"/>
      <c r="D38" s="11"/>
      <c r="E38" s="11"/>
      <c r="F38" s="11"/>
    </row>
    <row r="39" spans="1:6" x14ac:dyDescent="0.25">
      <c r="A39" s="11"/>
      <c r="B39" s="11"/>
      <c r="C39" s="11"/>
      <c r="D39" s="11"/>
      <c r="E39" s="11"/>
      <c r="F39" s="11"/>
    </row>
    <row r="40" spans="1:6" x14ac:dyDescent="0.25">
      <c r="A40" s="11"/>
      <c r="B40" s="11"/>
      <c r="C40" s="11"/>
      <c r="D40" s="11"/>
      <c r="E40" s="11"/>
      <c r="F40" s="11"/>
    </row>
    <row r="41" spans="1:6" x14ac:dyDescent="0.25">
      <c r="A41" s="11"/>
      <c r="B41" s="11"/>
      <c r="C41" s="11"/>
      <c r="D41" s="11"/>
      <c r="E41" s="11"/>
      <c r="F41" s="11"/>
    </row>
    <row r="42" spans="1:6" x14ac:dyDescent="0.25">
      <c r="A42" s="11"/>
      <c r="B42" s="11"/>
      <c r="C42" s="11"/>
      <c r="D42" s="11"/>
      <c r="E42" s="11"/>
      <c r="F42" s="11"/>
    </row>
    <row r="43" spans="1:6" x14ac:dyDescent="0.25">
      <c r="A43" s="11"/>
      <c r="B43" s="11"/>
      <c r="C43" s="11"/>
      <c r="D43" s="11"/>
      <c r="E43" s="11"/>
      <c r="F43" s="11"/>
    </row>
    <row r="44" spans="1:6" x14ac:dyDescent="0.25">
      <c r="A44" s="11"/>
      <c r="B44" s="11"/>
      <c r="C44" s="11"/>
      <c r="D44" s="11"/>
      <c r="E44" s="11"/>
      <c r="F44" s="11"/>
    </row>
    <row r="45" spans="1:6" x14ac:dyDescent="0.25">
      <c r="A45" s="11"/>
      <c r="B45" s="11"/>
      <c r="C45" s="11"/>
      <c r="D45" s="11"/>
      <c r="E45" s="11"/>
      <c r="F45" s="11"/>
    </row>
    <row r="46" spans="1:6" x14ac:dyDescent="0.25">
      <c r="A46" s="11"/>
      <c r="B46" s="11"/>
      <c r="C46" s="11"/>
      <c r="D46" s="11"/>
      <c r="E46" s="11"/>
      <c r="F46" s="11"/>
    </row>
    <row r="47" spans="1:6" x14ac:dyDescent="0.25">
      <c r="A47" s="11"/>
      <c r="B47" s="11"/>
      <c r="C47" s="11"/>
      <c r="D47" s="11"/>
      <c r="E47" s="11"/>
      <c r="F47" s="11"/>
    </row>
    <row r="48" spans="1:6" x14ac:dyDescent="0.25">
      <c r="A48" s="11"/>
      <c r="B48" s="11"/>
      <c r="C48" s="11"/>
      <c r="D48" s="11"/>
      <c r="E48" s="11"/>
      <c r="F48" s="11"/>
    </row>
    <row r="49" spans="1:6" x14ac:dyDescent="0.25">
      <c r="A49" s="11"/>
      <c r="B49" s="11"/>
      <c r="C49" s="11"/>
      <c r="D49" s="11"/>
      <c r="E49" s="11"/>
      <c r="F49" s="11"/>
    </row>
    <row r="50" spans="1:6" x14ac:dyDescent="0.25">
      <c r="A50" s="11"/>
      <c r="B50" s="11"/>
      <c r="C50" s="11"/>
      <c r="D50" s="11"/>
      <c r="E50" s="11"/>
      <c r="F50" s="11"/>
    </row>
    <row r="51" spans="1:6" x14ac:dyDescent="0.25">
      <c r="A51" s="11"/>
      <c r="B51" s="11"/>
      <c r="C51" s="11"/>
      <c r="D51" s="11"/>
      <c r="E51" s="11"/>
      <c r="F51" s="11"/>
    </row>
    <row r="52" spans="1:6" x14ac:dyDescent="0.25">
      <c r="A52" s="11"/>
      <c r="B52" s="11"/>
      <c r="C52" s="11"/>
      <c r="D52" s="11"/>
      <c r="E52" s="11"/>
      <c r="F52" s="11"/>
    </row>
    <row r="53" spans="1:6" x14ac:dyDescent="0.25">
      <c r="A53" s="11"/>
      <c r="B53" s="11"/>
      <c r="C53" s="11"/>
      <c r="D53" s="11"/>
      <c r="E53" s="11"/>
      <c r="F53" s="11"/>
    </row>
  </sheetData>
  <conditionalFormatting sqref="F1">
    <cfRule type="cellIs" dxfId="35" priority="31" stopIfTrue="1" operator="equal">
      <formula>"Critical"</formula>
    </cfRule>
    <cfRule type="cellIs" dxfId="34" priority="32" stopIfTrue="1" operator="equal">
      <formula>"High"</formula>
    </cfRule>
    <cfRule type="cellIs" dxfId="33" priority="33" stopIfTrue="1" operator="equal">
      <formula>"Medium"</formula>
    </cfRule>
  </conditionalFormatting>
  <conditionalFormatting sqref="D22:D23 D2:D10 D13:D20">
    <cfRule type="cellIs" dxfId="32" priority="28" stopIfTrue="1" operator="equal">
      <formula>"In Progress"</formula>
    </cfRule>
    <cfRule type="cellIs" dxfId="31" priority="29" stopIfTrue="1" operator="equal">
      <formula>"Testing"</formula>
    </cfRule>
    <cfRule type="cellIs" dxfId="30" priority="30" stopIfTrue="1" operator="equal">
      <formula>"Completed"</formula>
    </cfRule>
  </conditionalFormatting>
  <conditionalFormatting sqref="D11">
    <cfRule type="cellIs" dxfId="29" priority="7" stopIfTrue="1" operator="equal">
      <formula>"In Progress"</formula>
    </cfRule>
    <cfRule type="cellIs" dxfId="28" priority="8" stopIfTrue="1" operator="equal">
      <formula>"Testing"</formula>
    </cfRule>
    <cfRule type="cellIs" dxfId="27" priority="9" stopIfTrue="1" operator="equal">
      <formula>"Completed"</formula>
    </cfRule>
  </conditionalFormatting>
  <conditionalFormatting sqref="D12">
    <cfRule type="cellIs" dxfId="26" priority="1" stopIfTrue="1" operator="equal">
      <formula>"In Progress"</formula>
    </cfRule>
    <cfRule type="cellIs" dxfId="25" priority="2" stopIfTrue="1" operator="equal">
      <formula>"Testing"</formula>
    </cfRule>
    <cfRule type="cellIs" dxfId="24" priority="3" stopIfTrue="1" operator="equal">
      <formula>"Completed"</formula>
    </cfRule>
  </conditionalFormatting>
  <dataValidations count="1">
    <dataValidation type="list" allowBlank="1" showInputMessage="1" showErrorMessage="1" sqref="D22:D26 D2:D20" xr:uid="{00000000-0002-0000-0200-000000000000}">
      <formula1>"Functionality, Performance, Data Accuracy, Broken"</formula1>
    </dataValidation>
  </dataValidations>
  <pageMargins left="0.7" right="0.7" top="0.75" bottom="0.75" header="0.3" footer="0.3"/>
  <pageSetup scale="66" fitToHeight="0" orientation="portrait" r:id="rId1"/>
  <legacyDrawing r:id="rId2"/>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AG52"/>
  <sheetViews>
    <sheetView tabSelected="1" zoomScale="90" zoomScaleNormal="90" workbookViewId="0">
      <pane ySplit="1" topLeftCell="A2" activePane="bottomLeft" state="frozen"/>
      <selection activeCell="F1" sqref="F1:F1048576"/>
      <selection pane="bottomLeft" activeCell="E4" sqref="E4"/>
    </sheetView>
  </sheetViews>
  <sheetFormatPr defaultColWidth="13.54296875" defaultRowHeight="13" x14ac:dyDescent="0.25"/>
  <cols>
    <col min="1" max="1" width="10.1796875" style="19" customWidth="1"/>
    <col min="2" max="2" width="11.26953125" style="19" customWidth="1"/>
    <col min="3" max="3" width="13.54296875" style="19"/>
    <col min="4" max="4" width="11" style="20" customWidth="1"/>
    <col min="5" max="5" width="46.36328125" style="21" customWidth="1"/>
    <col min="6" max="6" width="35.36328125" style="20" customWidth="1"/>
    <col min="7" max="16384" width="13.54296875" style="13"/>
  </cols>
  <sheetData>
    <row r="1" spans="1:33" s="15" customFormat="1" ht="38.15" customHeight="1" x14ac:dyDescent="0.25">
      <c r="A1" s="3" t="s">
        <v>12</v>
      </c>
      <c r="B1" s="3" t="s">
        <v>13</v>
      </c>
      <c r="C1" s="24" t="s">
        <v>14</v>
      </c>
      <c r="D1" s="3" t="s">
        <v>15</v>
      </c>
      <c r="E1" s="22" t="s">
        <v>16</v>
      </c>
      <c r="F1" s="25" t="s">
        <v>17</v>
      </c>
      <c r="G1" s="14"/>
      <c r="H1" s="14"/>
      <c r="I1" s="14"/>
      <c r="J1" s="14"/>
      <c r="K1" s="14"/>
      <c r="L1" s="14"/>
      <c r="M1" s="14"/>
      <c r="N1" s="14"/>
      <c r="O1" s="14"/>
      <c r="P1" s="14"/>
      <c r="Q1" s="14"/>
      <c r="R1" s="14"/>
      <c r="S1" s="14"/>
      <c r="T1" s="14"/>
      <c r="U1" s="14"/>
      <c r="V1" s="14"/>
      <c r="W1" s="14"/>
      <c r="X1" s="14"/>
      <c r="Y1" s="14"/>
      <c r="Z1" s="14"/>
      <c r="AA1" s="14"/>
      <c r="AB1" s="14"/>
      <c r="AC1" s="14"/>
      <c r="AD1" s="14"/>
      <c r="AE1" s="14"/>
      <c r="AF1" s="14"/>
      <c r="AG1" s="14"/>
    </row>
    <row r="2" spans="1:33" s="51" customFormat="1" ht="39" x14ac:dyDescent="0.25">
      <c r="A2" s="39" t="s">
        <v>162</v>
      </c>
      <c r="B2" s="39" t="s">
        <v>115</v>
      </c>
      <c r="C2" s="39" t="s">
        <v>163</v>
      </c>
      <c r="D2" s="39" t="s">
        <v>24</v>
      </c>
      <c r="E2" s="41" t="s">
        <v>164</v>
      </c>
      <c r="F2" s="50"/>
    </row>
    <row r="3" spans="1:33" s="51" customFormat="1" ht="45.65" customHeight="1" x14ac:dyDescent="0.25">
      <c r="A3" s="39" t="s">
        <v>165</v>
      </c>
      <c r="B3" s="39" t="s">
        <v>115</v>
      </c>
      <c r="C3" s="39" t="s">
        <v>163</v>
      </c>
      <c r="D3" s="39" t="s">
        <v>24</v>
      </c>
      <c r="E3" s="41" t="s">
        <v>166</v>
      </c>
      <c r="F3" s="50"/>
    </row>
    <row r="4" spans="1:33" s="46" customFormat="1" ht="234" x14ac:dyDescent="0.25">
      <c r="A4" s="40" t="s">
        <v>167</v>
      </c>
      <c r="B4" s="42" t="s">
        <v>19</v>
      </c>
      <c r="C4" s="42" t="s">
        <v>23</v>
      </c>
      <c r="D4" s="40" t="s">
        <v>24</v>
      </c>
      <c r="E4" s="44" t="s">
        <v>168</v>
      </c>
      <c r="F4" s="42"/>
    </row>
    <row r="5" spans="1:33" s="46" customFormat="1" ht="180.75" customHeight="1" x14ac:dyDescent="0.25">
      <c r="A5" s="40" t="s">
        <v>169</v>
      </c>
      <c r="B5" s="42" t="s">
        <v>19</v>
      </c>
      <c r="C5" s="42" t="s">
        <v>23</v>
      </c>
      <c r="D5" s="40" t="s">
        <v>24</v>
      </c>
      <c r="E5" s="44" t="s">
        <v>170</v>
      </c>
      <c r="F5" s="42"/>
    </row>
    <row r="6" spans="1:33" ht="26" x14ac:dyDescent="0.25">
      <c r="A6" s="18"/>
      <c r="B6" s="18"/>
      <c r="C6" s="18"/>
      <c r="D6" s="16"/>
      <c r="E6" s="44" t="s">
        <v>175</v>
      </c>
      <c r="F6" s="16"/>
    </row>
    <row r="7" spans="1:33" ht="52" x14ac:dyDescent="0.25">
      <c r="A7" s="18"/>
      <c r="B7" s="18"/>
      <c r="C7" s="18"/>
      <c r="D7" s="16"/>
      <c r="E7" s="44" t="s">
        <v>176</v>
      </c>
      <c r="F7" s="16"/>
    </row>
    <row r="8" spans="1:33" ht="26" x14ac:dyDescent="0.25">
      <c r="A8" s="18"/>
      <c r="B8" s="18"/>
      <c r="C8" s="18"/>
      <c r="D8" s="16"/>
      <c r="E8" s="44" t="s">
        <v>177</v>
      </c>
      <c r="F8" s="16"/>
    </row>
    <row r="9" spans="1:33" ht="26" x14ac:dyDescent="0.25">
      <c r="A9" s="18"/>
      <c r="B9" s="18"/>
      <c r="C9" s="18"/>
      <c r="D9" s="16"/>
      <c r="E9" s="44" t="s">
        <v>178</v>
      </c>
      <c r="F9" s="16"/>
    </row>
    <row r="10" spans="1:33" ht="26" x14ac:dyDescent="0.25">
      <c r="A10" s="18"/>
      <c r="B10" s="18"/>
      <c r="C10" s="18"/>
      <c r="D10" s="16"/>
      <c r="E10" s="44" t="s">
        <v>179</v>
      </c>
      <c r="F10" s="16"/>
    </row>
    <row r="11" spans="1:33" x14ac:dyDescent="0.25">
      <c r="A11" s="18"/>
      <c r="B11" s="18"/>
      <c r="C11" s="18"/>
      <c r="D11" s="16"/>
      <c r="E11" s="38"/>
      <c r="F11" s="16"/>
    </row>
    <row r="12" spans="1:33" x14ac:dyDescent="0.25">
      <c r="A12" s="18"/>
      <c r="B12" s="18"/>
      <c r="C12" s="18"/>
      <c r="D12" s="16"/>
      <c r="E12" s="38"/>
      <c r="F12" s="16"/>
    </row>
    <row r="13" spans="1:33" x14ac:dyDescent="0.25">
      <c r="A13" s="18"/>
      <c r="B13" s="18"/>
      <c r="C13" s="18"/>
      <c r="D13" s="16"/>
      <c r="E13" s="38"/>
      <c r="F13" s="16"/>
    </row>
    <row r="14" spans="1:33" x14ac:dyDescent="0.25">
      <c r="A14" s="18"/>
      <c r="B14" s="18"/>
      <c r="C14" s="18"/>
      <c r="D14" s="16"/>
      <c r="E14" s="38"/>
      <c r="F14" s="16"/>
    </row>
    <row r="15" spans="1:33" x14ac:dyDescent="0.25">
      <c r="A15" s="18"/>
      <c r="B15" s="18"/>
      <c r="C15" s="18"/>
      <c r="D15" s="16"/>
      <c r="E15" s="38"/>
      <c r="F15" s="16"/>
    </row>
    <row r="16" spans="1:33" x14ac:dyDescent="0.25">
      <c r="A16" s="18"/>
      <c r="B16" s="18"/>
      <c r="C16" s="18"/>
      <c r="D16" s="16"/>
      <c r="E16" s="38"/>
      <c r="F16" s="16"/>
    </row>
    <row r="17" spans="1:6" x14ac:dyDescent="0.25">
      <c r="A17" s="18"/>
      <c r="B17" s="18"/>
      <c r="C17" s="18"/>
      <c r="D17" s="16"/>
      <c r="E17" s="38"/>
      <c r="F17" s="16"/>
    </row>
    <row r="18" spans="1:6" x14ac:dyDescent="0.25">
      <c r="A18" s="18"/>
      <c r="B18" s="18"/>
      <c r="C18" s="18"/>
      <c r="D18" s="16"/>
      <c r="E18" s="38"/>
      <c r="F18" s="16"/>
    </row>
    <row r="19" spans="1:6" x14ac:dyDescent="0.25">
      <c r="A19" s="18"/>
      <c r="B19" s="18"/>
      <c r="C19" s="18"/>
      <c r="D19" s="16"/>
      <c r="E19" s="38"/>
      <c r="F19" s="16"/>
    </row>
    <row r="20" spans="1:6" x14ac:dyDescent="0.25">
      <c r="A20" s="18"/>
      <c r="B20" s="18"/>
      <c r="C20" s="18"/>
      <c r="D20" s="16"/>
      <c r="E20" s="38"/>
      <c r="F20" s="16"/>
    </row>
    <row r="21" spans="1:6" x14ac:dyDescent="0.25">
      <c r="A21" s="18"/>
      <c r="B21" s="18"/>
      <c r="C21" s="18"/>
      <c r="D21" s="16"/>
      <c r="E21" s="38"/>
      <c r="F21" s="16"/>
    </row>
    <row r="22" spans="1:6" x14ac:dyDescent="0.25">
      <c r="A22" s="18"/>
      <c r="B22" s="18"/>
      <c r="C22" s="18"/>
      <c r="D22" s="16"/>
      <c r="E22" s="38"/>
      <c r="F22" s="16"/>
    </row>
    <row r="23" spans="1:6" x14ac:dyDescent="0.25">
      <c r="A23" s="18"/>
      <c r="B23" s="18"/>
      <c r="C23" s="18"/>
      <c r="D23" s="16"/>
      <c r="E23" s="38"/>
      <c r="F23" s="16"/>
    </row>
    <row r="24" spans="1:6" x14ac:dyDescent="0.25">
      <c r="A24" s="18"/>
      <c r="B24" s="18"/>
      <c r="C24" s="18"/>
      <c r="D24" s="16"/>
      <c r="E24" s="38"/>
      <c r="F24" s="16"/>
    </row>
    <row r="25" spans="1:6" x14ac:dyDescent="0.25">
      <c r="A25" s="18"/>
      <c r="B25" s="18"/>
      <c r="C25" s="18"/>
      <c r="D25" s="16"/>
      <c r="E25" s="38"/>
      <c r="F25" s="16"/>
    </row>
    <row r="26" spans="1:6" x14ac:dyDescent="0.25">
      <c r="A26" s="18"/>
      <c r="B26" s="18"/>
      <c r="C26" s="18"/>
      <c r="D26" s="16"/>
      <c r="E26" s="38"/>
      <c r="F26" s="16"/>
    </row>
    <row r="27" spans="1:6" x14ac:dyDescent="0.25">
      <c r="A27" s="18"/>
      <c r="B27" s="18"/>
      <c r="C27" s="18"/>
      <c r="D27" s="16"/>
      <c r="E27" s="38"/>
      <c r="F27" s="16"/>
    </row>
    <row r="28" spans="1:6" x14ac:dyDescent="0.25">
      <c r="A28" s="18"/>
      <c r="B28" s="18"/>
      <c r="C28" s="18"/>
      <c r="D28" s="16"/>
      <c r="E28" s="38"/>
      <c r="F28" s="16"/>
    </row>
    <row r="29" spans="1:6" x14ac:dyDescent="0.25">
      <c r="A29" s="18"/>
      <c r="B29" s="18"/>
      <c r="C29" s="18"/>
      <c r="D29" s="16"/>
      <c r="E29" s="38"/>
      <c r="F29" s="16"/>
    </row>
    <row r="30" spans="1:6" x14ac:dyDescent="0.25">
      <c r="A30" s="18"/>
      <c r="B30" s="18"/>
      <c r="C30" s="18"/>
      <c r="D30" s="16"/>
      <c r="E30" s="38"/>
      <c r="F30" s="16"/>
    </row>
    <row r="31" spans="1:6" x14ac:dyDescent="0.25">
      <c r="A31" s="18"/>
      <c r="B31" s="18"/>
      <c r="C31" s="18"/>
      <c r="D31" s="16"/>
      <c r="E31" s="38"/>
      <c r="F31" s="16"/>
    </row>
    <row r="32" spans="1:6" x14ac:dyDescent="0.25">
      <c r="A32" s="18"/>
      <c r="B32" s="18"/>
      <c r="C32" s="18"/>
      <c r="D32" s="16"/>
      <c r="E32" s="38"/>
      <c r="F32" s="16"/>
    </row>
    <row r="33" spans="1:6" x14ac:dyDescent="0.25">
      <c r="A33" s="18"/>
      <c r="B33" s="18"/>
      <c r="C33" s="18"/>
      <c r="D33" s="16"/>
      <c r="E33" s="38"/>
      <c r="F33" s="16"/>
    </row>
    <row r="34" spans="1:6" x14ac:dyDescent="0.25">
      <c r="A34" s="18"/>
      <c r="B34" s="18"/>
      <c r="C34" s="18"/>
      <c r="D34" s="16"/>
      <c r="E34" s="38"/>
      <c r="F34" s="16"/>
    </row>
    <row r="35" spans="1:6" x14ac:dyDescent="0.25">
      <c r="A35" s="18"/>
      <c r="B35" s="18"/>
      <c r="C35" s="18"/>
      <c r="D35" s="16"/>
      <c r="E35" s="38"/>
      <c r="F35" s="16"/>
    </row>
    <row r="36" spans="1:6" x14ac:dyDescent="0.25">
      <c r="A36" s="18"/>
      <c r="B36" s="18"/>
      <c r="C36" s="18"/>
      <c r="D36" s="16"/>
      <c r="E36" s="38"/>
      <c r="F36" s="16"/>
    </row>
    <row r="37" spans="1:6" x14ac:dyDescent="0.25">
      <c r="A37" s="18"/>
      <c r="B37" s="18"/>
      <c r="C37" s="18"/>
      <c r="D37" s="16"/>
      <c r="E37" s="38"/>
      <c r="F37" s="16"/>
    </row>
    <row r="38" spans="1:6" x14ac:dyDescent="0.25">
      <c r="A38" s="18"/>
      <c r="B38" s="18"/>
      <c r="C38" s="18"/>
      <c r="D38" s="16"/>
      <c r="E38" s="38"/>
      <c r="F38" s="16"/>
    </row>
    <row r="39" spans="1:6" x14ac:dyDescent="0.25">
      <c r="A39" s="18"/>
      <c r="B39" s="18"/>
      <c r="C39" s="18"/>
      <c r="D39" s="16"/>
      <c r="E39" s="38"/>
      <c r="F39" s="16"/>
    </row>
    <row r="40" spans="1:6" x14ac:dyDescent="0.25">
      <c r="A40" s="18"/>
      <c r="B40" s="18"/>
      <c r="C40" s="18"/>
      <c r="D40" s="16"/>
      <c r="E40" s="38"/>
      <c r="F40" s="16"/>
    </row>
    <row r="41" spans="1:6" x14ac:dyDescent="0.25">
      <c r="A41" s="18"/>
      <c r="B41" s="18"/>
      <c r="C41" s="18"/>
      <c r="D41" s="16"/>
      <c r="E41" s="38"/>
      <c r="F41" s="16"/>
    </row>
    <row r="42" spans="1:6" x14ac:dyDescent="0.25">
      <c r="A42" s="18"/>
      <c r="B42" s="18"/>
      <c r="C42" s="18"/>
      <c r="D42" s="16"/>
      <c r="E42" s="38"/>
      <c r="F42" s="16"/>
    </row>
    <row r="43" spans="1:6" x14ac:dyDescent="0.25">
      <c r="A43" s="18"/>
      <c r="B43" s="18"/>
      <c r="C43" s="18"/>
      <c r="D43" s="16"/>
      <c r="E43" s="38"/>
      <c r="F43" s="16"/>
    </row>
    <row r="44" spans="1:6" x14ac:dyDescent="0.25">
      <c r="A44" s="18"/>
      <c r="B44" s="18"/>
      <c r="C44" s="18"/>
      <c r="D44" s="16"/>
      <c r="E44" s="38"/>
      <c r="F44" s="16"/>
    </row>
    <row r="45" spans="1:6" x14ac:dyDescent="0.25">
      <c r="A45" s="18"/>
      <c r="B45" s="18"/>
      <c r="C45" s="18"/>
      <c r="D45" s="16"/>
      <c r="E45" s="38"/>
      <c r="F45" s="16"/>
    </row>
    <row r="46" spans="1:6" x14ac:dyDescent="0.25">
      <c r="A46" s="18"/>
      <c r="B46" s="18"/>
      <c r="C46" s="18"/>
      <c r="D46" s="16"/>
      <c r="E46" s="38"/>
      <c r="F46" s="16"/>
    </row>
    <row r="47" spans="1:6" x14ac:dyDescent="0.25">
      <c r="A47" s="18"/>
      <c r="B47" s="18"/>
      <c r="C47" s="18"/>
      <c r="D47" s="16"/>
      <c r="E47" s="38"/>
      <c r="F47" s="16"/>
    </row>
    <row r="48" spans="1:6" x14ac:dyDescent="0.25">
      <c r="A48" s="18"/>
      <c r="B48" s="18"/>
      <c r="C48" s="18"/>
      <c r="D48" s="16"/>
      <c r="E48" s="38"/>
      <c r="F48" s="16"/>
    </row>
    <row r="49" spans="1:6" x14ac:dyDescent="0.25">
      <c r="A49" s="18"/>
      <c r="B49" s="18"/>
      <c r="C49" s="18"/>
      <c r="D49" s="16"/>
      <c r="E49" s="38"/>
      <c r="F49" s="16"/>
    </row>
    <row r="50" spans="1:6" x14ac:dyDescent="0.25">
      <c r="A50" s="18"/>
      <c r="B50" s="18"/>
      <c r="C50" s="18"/>
      <c r="D50" s="16"/>
      <c r="E50" s="38"/>
      <c r="F50" s="16"/>
    </row>
    <row r="51" spans="1:6" x14ac:dyDescent="0.25">
      <c r="A51" s="18"/>
      <c r="B51" s="18"/>
      <c r="C51" s="18"/>
      <c r="D51" s="16"/>
      <c r="E51" s="38"/>
      <c r="F51" s="16"/>
    </row>
    <row r="52" spans="1:6" x14ac:dyDescent="0.25">
      <c r="A52" s="18"/>
      <c r="B52" s="18"/>
      <c r="C52" s="18"/>
      <c r="D52" s="16"/>
      <c r="E52" s="38"/>
      <c r="F52" s="16"/>
    </row>
  </sheetData>
  <conditionalFormatting sqref="D4:F5 F1 D11:F65395 D6:D10 F6:F10">
    <cfRule type="cellIs" dxfId="23" priority="67" stopIfTrue="1" operator="equal">
      <formula>"Critical"</formula>
    </cfRule>
    <cfRule type="cellIs" dxfId="22" priority="68" stopIfTrue="1" operator="equal">
      <formula>"High"</formula>
    </cfRule>
    <cfRule type="cellIs" dxfId="21" priority="69" stopIfTrue="1" operator="equal">
      <formula>"Medium"</formula>
    </cfRule>
  </conditionalFormatting>
  <conditionalFormatting sqref="D2:D3">
    <cfRule type="cellIs" dxfId="20" priority="22" stopIfTrue="1" operator="equal">
      <formula>"In Progress"</formula>
    </cfRule>
    <cfRule type="cellIs" dxfId="19" priority="23" stopIfTrue="1" operator="equal">
      <formula>"Testing"</formula>
    </cfRule>
    <cfRule type="cellIs" dxfId="18" priority="24" stopIfTrue="1" operator="equal">
      <formula>"Completed"</formula>
    </cfRule>
  </conditionalFormatting>
  <conditionalFormatting sqref="D2:D3">
    <cfRule type="cellIs" dxfId="17" priority="19" stopIfTrue="1" operator="equal">
      <formula>"In Progress"</formula>
    </cfRule>
    <cfRule type="cellIs" dxfId="16" priority="20" stopIfTrue="1" operator="equal">
      <formula>"Testing"</formula>
    </cfRule>
    <cfRule type="cellIs" dxfId="15" priority="21" stopIfTrue="1" operator="equal">
      <formula>"Completed"</formula>
    </cfRule>
  </conditionalFormatting>
  <conditionalFormatting sqref="D2:D3">
    <cfRule type="cellIs" dxfId="14" priority="16" stopIfTrue="1" operator="equal">
      <formula>"In Progress"</formula>
    </cfRule>
    <cfRule type="cellIs" dxfId="13" priority="17" stopIfTrue="1" operator="equal">
      <formula>"Testing"</formula>
    </cfRule>
    <cfRule type="cellIs" dxfId="12" priority="18" stopIfTrue="1" operator="equal">
      <formula>"Completed"</formula>
    </cfRule>
  </conditionalFormatting>
  <conditionalFormatting sqref="E9:E10 E7">
    <cfRule type="cellIs" dxfId="11" priority="10" stopIfTrue="1" operator="equal">
      <formula>"Critical"</formula>
    </cfRule>
    <cfRule type="cellIs" dxfId="10" priority="11" stopIfTrue="1" operator="equal">
      <formula>"High"</formula>
    </cfRule>
    <cfRule type="cellIs" dxfId="9" priority="12" stopIfTrue="1" operator="equal">
      <formula>"Medium"</formula>
    </cfRule>
  </conditionalFormatting>
  <conditionalFormatting sqref="E9:E10">
    <cfRule type="cellIs" dxfId="8" priority="7" stopIfTrue="1" operator="equal">
      <formula>"Critical"</formula>
    </cfRule>
    <cfRule type="cellIs" dxfId="7" priority="8" stopIfTrue="1" operator="equal">
      <formula>"High"</formula>
    </cfRule>
    <cfRule type="cellIs" dxfId="6" priority="9" stopIfTrue="1" operator="equal">
      <formula>"Medium"</formula>
    </cfRule>
  </conditionalFormatting>
  <conditionalFormatting sqref="E6">
    <cfRule type="cellIs" dxfId="5" priority="4" stopIfTrue="1" operator="equal">
      <formula>"Critical"</formula>
    </cfRule>
    <cfRule type="cellIs" dxfId="4" priority="5" stopIfTrue="1" operator="equal">
      <formula>"High"</formula>
    </cfRule>
    <cfRule type="cellIs" dxfId="3" priority="6" stopIfTrue="1" operator="equal">
      <formula>"Medium"</formula>
    </cfRule>
  </conditionalFormatting>
  <conditionalFormatting sqref="E8">
    <cfRule type="cellIs" dxfId="2" priority="1" stopIfTrue="1" operator="equal">
      <formula>"Critical"</formula>
    </cfRule>
    <cfRule type="cellIs" dxfId="1" priority="2" stopIfTrue="1" operator="equal">
      <formula>"High"</formula>
    </cfRule>
    <cfRule type="cellIs" dxfId="0" priority="3" stopIfTrue="1" operator="equal">
      <formula>"Medium"</formula>
    </cfRule>
  </conditionalFormatting>
  <dataValidations count="1">
    <dataValidation type="list" allowBlank="1" showInputMessage="1" showErrorMessage="1" sqref="D2:D4" xr:uid="{00000000-0002-0000-0300-000000000000}">
      <formula1>"Functionality, Performance, Data Accuracy, Broken"</formula1>
    </dataValidation>
  </dataValidations>
  <pageMargins left="0.7" right="0.7" top="0.75" bottom="0.75" header="0.3" footer="0.3"/>
  <pageSetup scale="72" fitToHeight="0" orientation="portrait" r:id="rId1"/>
  <legacy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E2A5BE37C6D14E8F1199747D141AD6" ma:contentTypeVersion="7" ma:contentTypeDescription="Create a new document." ma:contentTypeScope="" ma:versionID="3cb27324e6dee67ea61947521f837c42">
  <xsd:schema xmlns:xsd="http://www.w3.org/2001/XMLSchema" xmlns:xs="http://www.w3.org/2001/XMLSchema" xmlns:p="http://schemas.microsoft.com/office/2006/metadata/properties" xmlns:ns2="3ed37c53-b955-4c8d-b05f-a652411f7200" targetNamespace="http://schemas.microsoft.com/office/2006/metadata/properties" ma:root="true" ma:fieldsID="333733b69ce15042250fc1a6bcdd993e" ns2:_="">
    <xsd:import namespace="3ed37c53-b955-4c8d-b05f-a652411f7200"/>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d37c53-b955-4c8d-b05f-a652411f72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date" ma:index="14" nillable="true" ma:displayName="date" ma:format="DateOnly" ma:internalNam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date xmlns="3ed37c53-b955-4c8d-b05f-a652411f7200" xsi:nil="true"/>
  </documentManagement>
</p:properties>
</file>

<file path=customXml/item4.xml><?xml version="1.0" encoding="utf-8"?>
<LongProperties xmlns="http://schemas.microsoft.com/office/2006/metadata/longProperties"/>
</file>

<file path=customXml/item5.xml>��
</file>

<file path=customXml/itemProps1.xml><?xml version="1.0" encoding="utf-8"?>
<ds:datastoreItem xmlns:ds="http://schemas.openxmlformats.org/officeDocument/2006/customXml" ds:itemID="{278EA388-DCB6-407B-A1C9-B4DCC1A59A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d37c53-b955-4c8d-b05f-a652411f720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B5BF4C-6542-43AD-B1F1-A3A4943BEF76}">
  <ds:schemaRefs>
    <ds:schemaRef ds:uri="http://schemas.microsoft.com/sharepoint/v3/contenttype/forms"/>
  </ds:schemaRefs>
</ds:datastoreItem>
</file>

<file path=customXml/itemProps3.xml><?xml version="1.0" encoding="utf-8"?>
<ds:datastoreItem xmlns:ds="http://schemas.openxmlformats.org/officeDocument/2006/customXml" ds:itemID="{8C278DB9-4199-4AD6-9B31-F9AF0A844925}">
  <ds:schemaRefs>
    <ds:schemaRef ds:uri="http://purl.org/dc/terms/"/>
    <ds:schemaRef ds:uri="http://schemas.openxmlformats.org/package/2006/metadata/core-properties"/>
    <ds:schemaRef ds:uri="http://schemas.microsoft.com/office/2006/documentManagement/types"/>
    <ds:schemaRef ds:uri="http://purl.org/dc/dcmitype/"/>
    <ds:schemaRef ds:uri="http://schemas.microsoft.com/office/2006/metadata/properties"/>
    <ds:schemaRef ds:uri="3ed37c53-b955-4c8d-b05f-a652411f7200"/>
    <ds:schemaRef ds:uri="http://www.w3.org/XML/1998/namespace"/>
    <ds:schemaRef ds:uri="http://schemas.microsoft.com/office/infopath/2007/PartnerControls"/>
    <ds:schemaRef ds:uri="http://purl.org/dc/elements/1.1/"/>
  </ds:schemaRefs>
</ds:datastoreItem>
</file>

<file path=customXml/itemProps4.xml><?xml version="1.0" encoding="utf-8"?>
<ds:datastoreItem xmlns:ds="http://schemas.openxmlformats.org/officeDocument/2006/customXml" ds:itemID="{0A46354D-5DA4-4A64-870E-CA33B9507CBA}">
  <ds:schemaRefs>
    <ds:schemaRef ds:uri="http://schemas.microsoft.com/office/2006/metadata/longProperties"/>
  </ds:schemaRefs>
</ds:datastoreItem>
</file>

<file path=customXml/itemProps5.xml><?xml version="1.0" encoding="utf-8"?>
<ds:datastoreItem xmlns:ds="http://schemas.openxmlformats.org/officeDocument/2006/customXml" ds:itemID="{5B4458D3-9A7D-42A9-9201-A7A7BB241A43}">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7</vt:i4>
      </vt:variant>
    </vt:vector>
  </HeadingPairs>
  <TitlesOfParts>
    <vt:vector size="11" baseType="lpstr">
      <vt:lpstr>Field Definitions</vt:lpstr>
      <vt:lpstr>SCT_Unrestricted</vt:lpstr>
      <vt:lpstr>SCT_Restricted</vt:lpstr>
      <vt:lpstr>SCT_Salary Cap_MCOP</vt:lpstr>
      <vt:lpstr>'Field Definitions'!Print_Area</vt:lpstr>
      <vt:lpstr>SCT_Restricted!Print_Area</vt:lpstr>
      <vt:lpstr>'SCT_Salary Cap_MCOP'!Print_Area</vt:lpstr>
      <vt:lpstr>SCT_Unrestricted!Print_Area</vt:lpstr>
      <vt:lpstr>SCT_Restricted!Print_Titles</vt:lpstr>
      <vt:lpstr>'SCT_Salary Cap_MCOP'!Print_Titles</vt:lpstr>
      <vt:lpstr>SCT_Unrestricted!Print_Titles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Requirements Traceability Matrix Template</dc:title>
  <dc:subject>&lt;Project Name&gt;</dc:subject>
  <dc:creator>David.Hardacker@ucop.edu</dc:creator>
  <cp:keywords/>
  <dc:description/>
  <cp:lastModifiedBy>Cadle, Katie</cp:lastModifiedBy>
  <cp:revision/>
  <cp:lastPrinted>2022-04-19T23:29:53Z</cp:lastPrinted>
  <dcterms:created xsi:type="dcterms:W3CDTF">2006-01-23T19:52:16Z</dcterms:created>
  <dcterms:modified xsi:type="dcterms:W3CDTF">2022-04-20T15:08:46Z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pyright">
    <vt:bool>true</vt:bool>
  </property>
  <property fmtid="{D5CDD505-2E9C-101B-9397-08002B2CF9AE}" pid="3" name="Email">
    <vt:lpwstr>cdcup@cdc.gov</vt:lpwstr>
  </property>
  <property fmtid="{D5CDD505-2E9C-101B-9397-08002B2CF9AE}" pid="4" name="Source">
    <vt:lpwstr>http://www.cdc.gov/cdcup/</vt:lpwstr>
  </property>
  <property fmtid="{D5CDD505-2E9C-101B-9397-08002B2CF9AE}" pid="5" name="ContentType">
    <vt:lpwstr>$Resources:CType_PWS_Document(1)</vt:lpwstr>
  </property>
  <property fmtid="{D5CDD505-2E9C-101B-9397-08002B2CF9AE}" pid="6" name="Owner">
    <vt:lpwstr/>
  </property>
  <property fmtid="{D5CDD505-2E9C-101B-9397-08002B2CF9AE}" pid="7" name="ContentTypeId">
    <vt:lpwstr>0x0101009EE2A5BE37C6D14E8F1199747D141AD6</vt:lpwstr>
  </property>
  <property fmtid="{D5CDD505-2E9C-101B-9397-08002B2CF9AE}" pid="8" name="Status">
    <vt:lpwstr>Draft</vt:lpwstr>
  </property>
</Properties>
</file>